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417" r:id="rId2"/>
    <p:sldId id="420" r:id="rId3"/>
    <p:sldId id="419" r:id="rId4"/>
    <p:sldId id="278" r:id="rId5"/>
    <p:sldId id="408" r:id="rId6"/>
    <p:sldId id="429" r:id="rId7"/>
    <p:sldId id="280" r:id="rId8"/>
    <p:sldId id="485" r:id="rId9"/>
    <p:sldId id="423" r:id="rId10"/>
    <p:sldId id="411" r:id="rId11"/>
    <p:sldId id="458" r:id="rId12"/>
    <p:sldId id="501" r:id="rId13"/>
    <p:sldId id="412" r:id="rId14"/>
    <p:sldId id="493" r:id="rId15"/>
    <p:sldId id="494" r:id="rId16"/>
    <p:sldId id="492" r:id="rId17"/>
    <p:sldId id="490" r:id="rId18"/>
    <p:sldId id="491" r:id="rId19"/>
    <p:sldId id="489" r:id="rId20"/>
    <p:sldId id="496" r:id="rId21"/>
    <p:sldId id="498" r:id="rId22"/>
    <p:sldId id="499" r:id="rId23"/>
    <p:sldId id="497" r:id="rId24"/>
    <p:sldId id="413" r:id="rId25"/>
    <p:sldId id="454" r:id="rId26"/>
    <p:sldId id="424" r:id="rId27"/>
    <p:sldId id="461" r:id="rId28"/>
    <p:sldId id="502" r:id="rId29"/>
    <p:sldId id="418" r:id="rId30"/>
    <p:sldId id="437" r:id="rId31"/>
    <p:sldId id="503" r:id="rId32"/>
    <p:sldId id="439" r:id="rId33"/>
    <p:sldId id="44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24" userDrawn="1">
          <p15:clr>
            <a:srgbClr val="A4A3A4"/>
          </p15:clr>
        </p15:guide>
        <p15:guide id="2" pos="240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B30F13-C42A-978A-4049-8EC9DAB5A376}" name="Kim, Kyu" initials="KK" userId="S::bkim274@emory.edu::70a96f89-33a4-4a78-948d-80a43c3f0737" providerId="AD"/>
  <p188:author id="{B794B53C-0059-4539-4EF5-B52DBAE27ADC}" name="Zhang, Lydia" initials="ZL" userId="S::czha343@emory.edu::c432282e-8256-495b-8089-9f3d009b2bf7" providerId="AD"/>
  <p188:author id="{47A97988-2A2C-B7AE-441F-04A7B00C9925}" name="Xianzhang Wang" initials="XW" userId="Xianzhang Wang" providerId="None"/>
  <p188:author id="{732D33AF-83F3-D704-36D0-04D371A066F1}" name="Guevarra, Angela Tracy" initials="GT" userId="S::adgueva@emory.edu::95ed1c61-0241-4b17-b516-b76794dceb4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son, Liam" initials="CL" lastIdx="1" clrIdx="0">
    <p:extLst>
      <p:ext uri="{19B8F6BF-5375-455C-9EA6-DF929625EA0E}">
        <p15:presenceInfo xmlns:p15="http://schemas.microsoft.com/office/powerpoint/2012/main" userId="S::lcarls2@emory.edu::21520b01-ff66-480d-8faa-07a2f9c887f1" providerId="AD"/>
      </p:ext>
    </p:extLst>
  </p:cmAuthor>
  <p:cmAuthor id="2" name="Jaipradeep, Veena" initials="JV" lastIdx="15" clrIdx="1">
    <p:extLst>
      <p:ext uri="{19B8F6BF-5375-455C-9EA6-DF929625EA0E}">
        <p15:presenceInfo xmlns:p15="http://schemas.microsoft.com/office/powerpoint/2012/main" userId="S::vjaipra@emory.edu::057ac475-1d9a-4a47-8133-410e26d3faf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0000"/>
    <a:srgbClr val="B90000"/>
    <a:srgbClr val="DC5A55"/>
    <a:srgbClr val="E70000"/>
    <a:srgbClr val="E84F50"/>
    <a:srgbClr val="E8E6E6"/>
    <a:srgbClr val="E3080A"/>
    <a:srgbClr val="F0C430"/>
    <a:srgbClr val="F0C331"/>
    <a:srgbClr val="EAE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934081-DAEE-4A6F-BA30-966E7123AF18}" v="1954" dt="2021-10-03T23:34:23.516"/>
    <p1510:client id="{25DA2AEA-041B-1640-BA74-90B9066D6C27}" v="4055" dt="2021-10-04T03:25:21.275"/>
    <p1510:client id="{61C3B2F3-D52A-43F4-BAE6-06EC51435866}" v="3657" dt="2021-10-04T02:21:35.335"/>
    <p1510:client id="{7867F9CF-FE72-4218-9B61-FCE484D36224}" v="874" dt="2021-10-04T03:08:47.570"/>
    <p1510:client id="{A68EC44E-1E9F-3402-B5F1-39FA00871E10}" v="6254" dt="2021-10-04T02:37:26.502"/>
    <p1510:client id="{AE164D5C-B498-4F54-98D6-43D7BDE34A67}" v="2" dt="2021-10-03T20:40:30.9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6197"/>
  </p:normalViewPr>
  <p:slideViewPr>
    <p:cSldViewPr snapToGrid="0" snapToObjects="1">
      <p:cViewPr varScale="1">
        <p:scale>
          <a:sx n="119" d="100"/>
          <a:sy n="119" d="100"/>
        </p:scale>
        <p:origin x="312" y="176"/>
      </p:cViewPr>
      <p:guideLst>
        <p:guide orient="horz" pos="1224"/>
        <p:guide pos="24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CFDA62-FDEB-4C88-B591-72071F15885E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CF7AD6-4A45-419F-A708-2E39650C3634}">
      <dgm:prSet phldrT="[Text]" phldr="0" custT="1"/>
      <dgm:spPr/>
      <dgm:t>
        <a:bodyPr/>
        <a:lstStyle/>
        <a:p>
          <a:r>
            <a:rPr lang="en-US" sz="2200" kern="1200">
              <a:latin typeface="Calibri" panose="020F0502020204030204"/>
              <a:ea typeface="+mn-ea"/>
              <a:cs typeface="+mn-cs"/>
            </a:rPr>
            <a:t>Customers</a:t>
          </a:r>
        </a:p>
      </dgm:t>
    </dgm:pt>
    <dgm:pt modelId="{45B2A3DB-E7D4-4B31-BFE8-AC8663DB5ABC}" type="parTrans" cxnId="{427E765D-E8CC-4D26-9E14-0F6715565FD4}">
      <dgm:prSet/>
      <dgm:spPr/>
      <dgm:t>
        <a:bodyPr/>
        <a:lstStyle/>
        <a:p>
          <a:endParaRPr lang="en-US"/>
        </a:p>
      </dgm:t>
    </dgm:pt>
    <dgm:pt modelId="{3D8725C3-2BD1-4BB0-A4BC-B38A20015222}" type="sibTrans" cxnId="{427E765D-E8CC-4D26-9E14-0F6715565FD4}">
      <dgm:prSet/>
      <dgm:spPr/>
      <dgm:t>
        <a:bodyPr/>
        <a:lstStyle/>
        <a:p>
          <a:endParaRPr lang="en-US"/>
        </a:p>
      </dgm:t>
    </dgm:pt>
    <dgm:pt modelId="{8A95E2D7-882D-40A8-AA10-7315DF07BD6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>
              <a:latin typeface="+mn-lt"/>
            </a:rPr>
            <a:t>Increased expenses for crew</a:t>
          </a:r>
        </a:p>
      </dgm:t>
    </dgm:pt>
    <dgm:pt modelId="{58C29203-760E-4BC8-8419-25E8806524FD}" type="parTrans" cxnId="{E652F088-0728-4213-83A0-D66D18F11EFB}">
      <dgm:prSet/>
      <dgm:spPr/>
      <dgm:t>
        <a:bodyPr/>
        <a:lstStyle/>
        <a:p>
          <a:endParaRPr lang="en-US"/>
        </a:p>
      </dgm:t>
    </dgm:pt>
    <dgm:pt modelId="{121428DA-DCEE-48E6-BD84-4E0ECD87BB58}" type="sibTrans" cxnId="{E652F088-0728-4213-83A0-D66D18F11EFB}">
      <dgm:prSet/>
      <dgm:spPr/>
      <dgm:t>
        <a:bodyPr/>
        <a:lstStyle/>
        <a:p>
          <a:endParaRPr lang="en-US"/>
        </a:p>
      </dgm:t>
    </dgm:pt>
    <dgm:pt modelId="{B7A0F906-F740-436C-95A9-2B5510997C09}">
      <dgm:prSet phldrT="[Text]" custT="1"/>
      <dgm:spPr/>
      <dgm:t>
        <a:bodyPr/>
        <a:lstStyle/>
        <a:p>
          <a:r>
            <a:rPr lang="en-US" sz="2000" kern="1200">
              <a:latin typeface="Calibri" panose="020F0502020204030204"/>
              <a:ea typeface="+mn-ea"/>
              <a:cs typeface="+mn-cs"/>
            </a:rPr>
            <a:t>Airports and GDP</a:t>
          </a:r>
        </a:p>
      </dgm:t>
    </dgm:pt>
    <dgm:pt modelId="{E4F19145-82D3-4E4F-8690-5AB2623C96A5}" type="parTrans" cxnId="{8D989216-05AD-436F-ADBB-984D653363DA}">
      <dgm:prSet/>
      <dgm:spPr/>
      <dgm:t>
        <a:bodyPr/>
        <a:lstStyle/>
        <a:p>
          <a:endParaRPr lang="en-US"/>
        </a:p>
      </dgm:t>
    </dgm:pt>
    <dgm:pt modelId="{853D0F4E-2562-42E3-A05A-AA156327E88F}" type="sibTrans" cxnId="{8D989216-05AD-436F-ADBB-984D653363DA}">
      <dgm:prSet/>
      <dgm:spPr/>
      <dgm:t>
        <a:bodyPr/>
        <a:lstStyle/>
        <a:p>
          <a:endParaRPr lang="en-US"/>
        </a:p>
      </dgm:t>
    </dgm:pt>
    <dgm:pt modelId="{645776F5-222E-48B8-AAE7-0EFA606FEABB}">
      <dgm:prSet custT="1"/>
      <dgm:spPr/>
      <dgm:t>
        <a:bodyPr/>
        <a:lstStyle/>
        <a:p>
          <a:pPr rtl="0"/>
          <a:r>
            <a:rPr lang="en-US" sz="2200">
              <a:latin typeface="+mn-lt"/>
            </a:rPr>
            <a:t>Airlines</a:t>
          </a:r>
        </a:p>
      </dgm:t>
    </dgm:pt>
    <dgm:pt modelId="{BD4244BA-A4B8-4B1D-BF68-03C0F46944FC}" type="parTrans" cxnId="{C19020ED-41D1-47DC-82D9-11A81412C90B}">
      <dgm:prSet/>
      <dgm:spPr/>
      <dgm:t>
        <a:bodyPr/>
        <a:lstStyle/>
        <a:p>
          <a:endParaRPr lang="en-US"/>
        </a:p>
      </dgm:t>
    </dgm:pt>
    <dgm:pt modelId="{7DFF3A19-0E36-43BB-94A1-BEE0093FADAD}" type="sibTrans" cxnId="{C19020ED-41D1-47DC-82D9-11A81412C90B}">
      <dgm:prSet/>
      <dgm:spPr/>
      <dgm:t>
        <a:bodyPr/>
        <a:lstStyle/>
        <a:p>
          <a:endParaRPr lang="en-US"/>
        </a:p>
      </dgm:t>
    </dgm:pt>
    <dgm:pt modelId="{3A052E52-E3BF-4AE1-AA98-49941E63132D}">
      <dgm:prSet phldrT="[Text]" phldr="0" custT="1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 sz="1400">
              <a:latin typeface="+mn-lt"/>
            </a:rPr>
            <a:t>Lost passenger time due to delays, cancellations and missed connections </a:t>
          </a:r>
          <a:endParaRPr lang="en-US" sz="1350">
            <a:latin typeface="+mn-lt"/>
          </a:endParaRPr>
        </a:p>
      </dgm:t>
    </dgm:pt>
    <dgm:pt modelId="{908C8B20-EE8B-42B9-9849-05055E548B6E}" type="parTrans" cxnId="{E84020BA-F395-4000-A859-8E53ED825320}">
      <dgm:prSet/>
      <dgm:spPr/>
      <dgm:t>
        <a:bodyPr/>
        <a:lstStyle/>
        <a:p>
          <a:endParaRPr lang="en-US"/>
        </a:p>
      </dgm:t>
    </dgm:pt>
    <dgm:pt modelId="{3CA8530F-A609-412A-97E7-FF086B2E7FFC}" type="sibTrans" cxnId="{E84020BA-F395-4000-A859-8E53ED825320}">
      <dgm:prSet/>
      <dgm:spPr/>
      <dgm:t>
        <a:bodyPr/>
        <a:lstStyle/>
        <a:p>
          <a:endParaRPr lang="en-US"/>
        </a:p>
      </dgm:t>
    </dgm:pt>
    <dgm:pt modelId="{D0644DC5-347F-47A4-97CC-A24A4BF606FA}">
      <dgm:prSet phldr="0" custT="1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 sz="1400" dirty="0">
              <a:latin typeface="+mn-lt"/>
            </a:rPr>
            <a:t>Cost of forced rescheduling due to runway capacity limitations</a:t>
          </a:r>
        </a:p>
      </dgm:t>
    </dgm:pt>
    <dgm:pt modelId="{634F15FA-B905-4183-A499-73A1CADC772F}" type="parTrans" cxnId="{A9AF082D-1F83-4DDE-AE31-E92EA48EB2B2}">
      <dgm:prSet/>
      <dgm:spPr/>
      <dgm:t>
        <a:bodyPr/>
        <a:lstStyle/>
        <a:p>
          <a:endParaRPr lang="en-US"/>
        </a:p>
      </dgm:t>
    </dgm:pt>
    <dgm:pt modelId="{B1ACB617-4616-401E-8B62-5881071CEDCA}" type="sibTrans" cxnId="{A9AF082D-1F83-4DDE-AE31-E92EA48EB2B2}">
      <dgm:prSet/>
      <dgm:spPr/>
      <dgm:t>
        <a:bodyPr/>
        <a:lstStyle/>
        <a:p>
          <a:endParaRPr lang="en-US"/>
        </a:p>
      </dgm:t>
    </dgm:pt>
    <dgm:pt modelId="{CC67C3E0-B8EB-B147-80CB-F9FBD6860843}">
      <dgm:prSet phldrT="[Text]" phldr="0" custT="1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 sz="1350">
              <a:latin typeface="+mn-lt"/>
            </a:rPr>
            <a:t>Expenses for food &amp; accommodations</a:t>
          </a:r>
        </a:p>
      </dgm:t>
    </dgm:pt>
    <dgm:pt modelId="{2B25EDA5-4B45-5A45-A6C7-4F9C37996502}" type="parTrans" cxnId="{25910C4B-1680-5A40-BBE3-D900D667184E}">
      <dgm:prSet/>
      <dgm:spPr/>
      <dgm:t>
        <a:bodyPr/>
        <a:lstStyle/>
        <a:p>
          <a:endParaRPr lang="en-US"/>
        </a:p>
      </dgm:t>
    </dgm:pt>
    <dgm:pt modelId="{90DD495B-C2C7-A348-9476-A184555A8A08}" type="sibTrans" cxnId="{25910C4B-1680-5A40-BBE3-D900D667184E}">
      <dgm:prSet/>
      <dgm:spPr/>
      <dgm:t>
        <a:bodyPr/>
        <a:lstStyle/>
        <a:p>
          <a:endParaRPr lang="en-US"/>
        </a:p>
      </dgm:t>
    </dgm:pt>
    <dgm:pt modelId="{3E2B402C-6B0B-E34B-BE04-1B4F5376F2F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>
              <a:latin typeface="+mn-lt"/>
            </a:rPr>
            <a:t>Increased fuel costs </a:t>
          </a:r>
        </a:p>
      </dgm:t>
    </dgm:pt>
    <dgm:pt modelId="{D812DF4C-3E1D-8F4A-82AA-CDD4A849A23C}" type="parTrans" cxnId="{2FDC3285-3E43-AF4E-91E4-8770A4376F5A}">
      <dgm:prSet/>
      <dgm:spPr/>
      <dgm:t>
        <a:bodyPr/>
        <a:lstStyle/>
        <a:p>
          <a:endParaRPr lang="en-US"/>
        </a:p>
      </dgm:t>
    </dgm:pt>
    <dgm:pt modelId="{9F4C1119-F3BE-6E46-BDA8-948299C3E31A}" type="sibTrans" cxnId="{2FDC3285-3E43-AF4E-91E4-8770A4376F5A}">
      <dgm:prSet/>
      <dgm:spPr/>
      <dgm:t>
        <a:bodyPr/>
        <a:lstStyle/>
        <a:p>
          <a:endParaRPr lang="en-US"/>
        </a:p>
      </dgm:t>
    </dgm:pt>
    <dgm:pt modelId="{36B26019-8D0E-9A41-8816-5B867CA5896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>
              <a:latin typeface="+mn-lt"/>
            </a:rPr>
            <a:t>Increased time and expenses for maintenance </a:t>
          </a:r>
        </a:p>
      </dgm:t>
    </dgm:pt>
    <dgm:pt modelId="{FACE3AE5-139C-914C-BE70-2A04A23D98DE}" type="parTrans" cxnId="{EF246D07-18EB-8B4C-8F4F-AA3C513A8210}">
      <dgm:prSet/>
      <dgm:spPr/>
      <dgm:t>
        <a:bodyPr/>
        <a:lstStyle/>
        <a:p>
          <a:endParaRPr lang="en-US"/>
        </a:p>
      </dgm:t>
    </dgm:pt>
    <dgm:pt modelId="{45A1212F-5B1A-4748-AC64-8BBFD416160F}" type="sibTrans" cxnId="{EF246D07-18EB-8B4C-8F4F-AA3C513A8210}">
      <dgm:prSet/>
      <dgm:spPr/>
      <dgm:t>
        <a:bodyPr/>
        <a:lstStyle/>
        <a:p>
          <a:endParaRPr lang="en-US"/>
        </a:p>
      </dgm:t>
    </dgm:pt>
    <dgm:pt modelId="{3B14D7FC-8E44-EF4D-9387-BC26D016762A}">
      <dgm:prSet phldr="0" custT="1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 sz="1400" dirty="0">
              <a:latin typeface="+mn-lt"/>
            </a:rPr>
            <a:t>Reducing productivity in other sectors</a:t>
          </a:r>
        </a:p>
      </dgm:t>
    </dgm:pt>
    <dgm:pt modelId="{8A912004-CB9D-AB42-85CD-4FAC086B177E}" type="parTrans" cxnId="{3C134D48-21C9-494E-B691-0752E7F27CEC}">
      <dgm:prSet/>
      <dgm:spPr/>
      <dgm:t>
        <a:bodyPr/>
        <a:lstStyle/>
        <a:p>
          <a:endParaRPr lang="en-US"/>
        </a:p>
      </dgm:t>
    </dgm:pt>
    <dgm:pt modelId="{C1C4936B-8F28-824C-89E3-BCBA0114EAFC}" type="sibTrans" cxnId="{3C134D48-21C9-494E-B691-0752E7F27CEC}">
      <dgm:prSet/>
      <dgm:spPr/>
      <dgm:t>
        <a:bodyPr/>
        <a:lstStyle/>
        <a:p>
          <a:endParaRPr lang="en-US"/>
        </a:p>
      </dgm:t>
    </dgm:pt>
    <dgm:pt modelId="{75268F49-0571-432C-AAFE-6A5030069BFF}" type="pres">
      <dgm:prSet presAssocID="{F9CFDA62-FDEB-4C88-B591-72071F15885E}" presName="Name0" presStyleCnt="0">
        <dgm:presLayoutVars>
          <dgm:dir/>
          <dgm:animLvl val="lvl"/>
          <dgm:resizeHandles/>
        </dgm:presLayoutVars>
      </dgm:prSet>
      <dgm:spPr/>
    </dgm:pt>
    <dgm:pt modelId="{67BD83DE-553B-40C8-A334-37412A503C40}" type="pres">
      <dgm:prSet presAssocID="{59CF7AD6-4A45-419F-A708-2E39650C3634}" presName="linNode" presStyleCnt="0"/>
      <dgm:spPr/>
    </dgm:pt>
    <dgm:pt modelId="{9C61ACE3-C952-4F9D-8955-EBA40CCBB0CB}" type="pres">
      <dgm:prSet presAssocID="{59CF7AD6-4A45-419F-A708-2E39650C3634}" presName="parentShp" presStyleLbl="node1" presStyleIdx="0" presStyleCnt="3" custScaleY="318701">
        <dgm:presLayoutVars>
          <dgm:bulletEnabled val="1"/>
        </dgm:presLayoutVars>
      </dgm:prSet>
      <dgm:spPr/>
    </dgm:pt>
    <dgm:pt modelId="{AF091671-4D2A-4805-AE60-EEDBE1A9F789}" type="pres">
      <dgm:prSet presAssocID="{59CF7AD6-4A45-419F-A708-2E39650C3634}" presName="childShp" presStyleLbl="bgAccFollowNode1" presStyleIdx="0" presStyleCnt="3" custScaleY="359516" custLinFactNeighborY="-3136">
        <dgm:presLayoutVars>
          <dgm:bulletEnabled val="1"/>
        </dgm:presLayoutVars>
      </dgm:prSet>
      <dgm:spPr/>
    </dgm:pt>
    <dgm:pt modelId="{DBE97E9C-E1EC-4D4B-90F8-ACBEFE0E128C}" type="pres">
      <dgm:prSet presAssocID="{3D8725C3-2BD1-4BB0-A4BC-B38A20015222}" presName="spacing" presStyleCnt="0"/>
      <dgm:spPr/>
    </dgm:pt>
    <dgm:pt modelId="{CF47FB04-1828-4B01-986A-1A394526CEE2}" type="pres">
      <dgm:prSet presAssocID="{645776F5-222E-48B8-AAE7-0EFA606FEABB}" presName="linNode" presStyleCnt="0"/>
      <dgm:spPr/>
    </dgm:pt>
    <dgm:pt modelId="{26DF32B5-46D5-44F2-9C69-D7A7E507280D}" type="pres">
      <dgm:prSet presAssocID="{645776F5-222E-48B8-AAE7-0EFA606FEABB}" presName="parentShp" presStyleLbl="node1" presStyleIdx="1" presStyleCnt="3" custScaleY="311431" custLinFactNeighborX="-3195" custLinFactNeighborY="-345">
        <dgm:presLayoutVars>
          <dgm:bulletEnabled val="1"/>
        </dgm:presLayoutVars>
      </dgm:prSet>
      <dgm:spPr/>
    </dgm:pt>
    <dgm:pt modelId="{EE879C2B-0BD5-43FC-B698-1BE4F400A92E}" type="pres">
      <dgm:prSet presAssocID="{645776F5-222E-48B8-AAE7-0EFA606FEABB}" presName="childShp" presStyleLbl="bgAccFollowNode1" presStyleIdx="1" presStyleCnt="3" custScaleY="328602" custLinFactNeighborX="-806" custLinFactNeighborY="-4282">
        <dgm:presLayoutVars>
          <dgm:bulletEnabled val="1"/>
        </dgm:presLayoutVars>
      </dgm:prSet>
      <dgm:spPr/>
    </dgm:pt>
    <dgm:pt modelId="{D2277A3B-6BF6-4EFE-A56D-4A5C4D7D5ADC}" type="pres">
      <dgm:prSet presAssocID="{7DFF3A19-0E36-43BB-94A1-BEE0093FADAD}" presName="spacing" presStyleCnt="0"/>
      <dgm:spPr/>
    </dgm:pt>
    <dgm:pt modelId="{EA432CBC-EB90-4D1C-AC24-8B85BA165A66}" type="pres">
      <dgm:prSet presAssocID="{B7A0F906-F740-436C-95A9-2B5510997C09}" presName="linNode" presStyleCnt="0"/>
      <dgm:spPr/>
    </dgm:pt>
    <dgm:pt modelId="{037525E8-62EF-491F-A1FB-481529B2834C}" type="pres">
      <dgm:prSet presAssocID="{B7A0F906-F740-436C-95A9-2B5510997C09}" presName="parentShp" presStyleLbl="node1" presStyleIdx="2" presStyleCnt="3" custScaleY="288161" custLinFactNeighborX="-52349" custLinFactNeighborY="-3014">
        <dgm:presLayoutVars>
          <dgm:bulletEnabled val="1"/>
        </dgm:presLayoutVars>
      </dgm:prSet>
      <dgm:spPr/>
    </dgm:pt>
    <dgm:pt modelId="{49727067-13AC-494B-9AC0-40479FC6AB48}" type="pres">
      <dgm:prSet presAssocID="{B7A0F906-F740-436C-95A9-2B5510997C09}" presName="childShp" presStyleLbl="bgAccFollowNode1" presStyleIdx="2" presStyleCnt="3" custScaleY="334121">
        <dgm:presLayoutVars>
          <dgm:bulletEnabled val="1"/>
        </dgm:presLayoutVars>
      </dgm:prSet>
      <dgm:spPr/>
    </dgm:pt>
  </dgm:ptLst>
  <dgm:cxnLst>
    <dgm:cxn modelId="{68192C04-20B3-9942-98E6-1F159160B685}" type="presOf" srcId="{8A95E2D7-882D-40A8-AA10-7315DF07BD63}" destId="{EE879C2B-0BD5-43FC-B698-1BE4F400A92E}" srcOrd="0" destOrd="0" presId="urn:microsoft.com/office/officeart/2005/8/layout/vList6"/>
    <dgm:cxn modelId="{EF246D07-18EB-8B4C-8F4F-AA3C513A8210}" srcId="{645776F5-222E-48B8-AAE7-0EFA606FEABB}" destId="{36B26019-8D0E-9A41-8816-5B867CA58962}" srcOrd="2" destOrd="0" parTransId="{FACE3AE5-139C-914C-BE70-2A04A23D98DE}" sibTransId="{45A1212F-5B1A-4748-AC64-8BBFD416160F}"/>
    <dgm:cxn modelId="{8D989216-05AD-436F-ADBB-984D653363DA}" srcId="{F9CFDA62-FDEB-4C88-B591-72071F15885E}" destId="{B7A0F906-F740-436C-95A9-2B5510997C09}" srcOrd="2" destOrd="0" parTransId="{E4F19145-82D3-4E4F-8690-5AB2623C96A5}" sibTransId="{853D0F4E-2562-42E3-A05A-AA156327E88F}"/>
    <dgm:cxn modelId="{5890A11C-8916-F740-A061-74DA819F7CFE}" type="presOf" srcId="{B7A0F906-F740-436C-95A9-2B5510997C09}" destId="{037525E8-62EF-491F-A1FB-481529B2834C}" srcOrd="0" destOrd="0" presId="urn:microsoft.com/office/officeart/2005/8/layout/vList6"/>
    <dgm:cxn modelId="{A9AF082D-1F83-4DDE-AE31-E92EA48EB2B2}" srcId="{B7A0F906-F740-436C-95A9-2B5510997C09}" destId="{D0644DC5-347F-47A4-97CC-A24A4BF606FA}" srcOrd="0" destOrd="0" parTransId="{634F15FA-B905-4183-A499-73A1CADC772F}" sibTransId="{B1ACB617-4616-401E-8B62-5881071CEDCA}"/>
    <dgm:cxn modelId="{3C134D48-21C9-494E-B691-0752E7F27CEC}" srcId="{B7A0F906-F740-436C-95A9-2B5510997C09}" destId="{3B14D7FC-8E44-EF4D-9387-BC26D016762A}" srcOrd="1" destOrd="0" parTransId="{8A912004-CB9D-AB42-85CD-4FAC086B177E}" sibTransId="{C1C4936B-8F28-824C-89E3-BCBA0114EAFC}"/>
    <dgm:cxn modelId="{25910C4B-1680-5A40-BBE3-D900D667184E}" srcId="{59CF7AD6-4A45-419F-A708-2E39650C3634}" destId="{CC67C3E0-B8EB-B147-80CB-F9FBD6860843}" srcOrd="1" destOrd="0" parTransId="{2B25EDA5-4B45-5A45-A6C7-4F9C37996502}" sibTransId="{90DD495B-C2C7-A348-9476-A184555A8A08}"/>
    <dgm:cxn modelId="{427E765D-E8CC-4D26-9E14-0F6715565FD4}" srcId="{F9CFDA62-FDEB-4C88-B591-72071F15885E}" destId="{59CF7AD6-4A45-419F-A708-2E39650C3634}" srcOrd="0" destOrd="0" parTransId="{45B2A3DB-E7D4-4B31-BFE8-AC8663DB5ABC}" sibTransId="{3D8725C3-2BD1-4BB0-A4BC-B38A20015222}"/>
    <dgm:cxn modelId="{604F8B72-261B-8041-880D-FB68185D5207}" type="presOf" srcId="{3E2B402C-6B0B-E34B-BE04-1B4F5376F2FB}" destId="{EE879C2B-0BD5-43FC-B698-1BE4F400A92E}" srcOrd="0" destOrd="1" presId="urn:microsoft.com/office/officeart/2005/8/layout/vList6"/>
    <dgm:cxn modelId="{9ABFF178-D756-134E-B0B7-09B2FFEEF21F}" type="presOf" srcId="{36B26019-8D0E-9A41-8816-5B867CA58962}" destId="{EE879C2B-0BD5-43FC-B698-1BE4F400A92E}" srcOrd="0" destOrd="2" presId="urn:microsoft.com/office/officeart/2005/8/layout/vList6"/>
    <dgm:cxn modelId="{747C5E79-CB01-DC4C-BC68-A538DA314E33}" type="presOf" srcId="{59CF7AD6-4A45-419F-A708-2E39650C3634}" destId="{9C61ACE3-C952-4F9D-8955-EBA40CCBB0CB}" srcOrd="0" destOrd="0" presId="urn:microsoft.com/office/officeart/2005/8/layout/vList6"/>
    <dgm:cxn modelId="{B2040680-006C-8047-850C-FC47F2022707}" type="presOf" srcId="{3B14D7FC-8E44-EF4D-9387-BC26D016762A}" destId="{49727067-13AC-494B-9AC0-40479FC6AB48}" srcOrd="0" destOrd="1" presId="urn:microsoft.com/office/officeart/2005/8/layout/vList6"/>
    <dgm:cxn modelId="{2FDC3285-3E43-AF4E-91E4-8770A4376F5A}" srcId="{645776F5-222E-48B8-AAE7-0EFA606FEABB}" destId="{3E2B402C-6B0B-E34B-BE04-1B4F5376F2FB}" srcOrd="1" destOrd="0" parTransId="{D812DF4C-3E1D-8F4A-82AA-CDD4A849A23C}" sibTransId="{9F4C1119-F3BE-6E46-BDA8-948299C3E31A}"/>
    <dgm:cxn modelId="{E652F088-0728-4213-83A0-D66D18F11EFB}" srcId="{645776F5-222E-48B8-AAE7-0EFA606FEABB}" destId="{8A95E2D7-882D-40A8-AA10-7315DF07BD63}" srcOrd="0" destOrd="0" parTransId="{58C29203-760E-4BC8-8419-25E8806524FD}" sibTransId="{121428DA-DCEE-48E6-BD84-4E0ECD87BB58}"/>
    <dgm:cxn modelId="{0FB43791-8F78-824F-85B9-B166AF981B52}" type="presOf" srcId="{3A052E52-E3BF-4AE1-AA98-49941E63132D}" destId="{AF091671-4D2A-4805-AE60-EEDBE1A9F789}" srcOrd="0" destOrd="0" presId="urn:microsoft.com/office/officeart/2005/8/layout/vList6"/>
    <dgm:cxn modelId="{D3A451AB-F984-8242-8D03-E7994F6CA3BA}" type="presOf" srcId="{CC67C3E0-B8EB-B147-80CB-F9FBD6860843}" destId="{AF091671-4D2A-4805-AE60-EEDBE1A9F789}" srcOrd="0" destOrd="1" presId="urn:microsoft.com/office/officeart/2005/8/layout/vList6"/>
    <dgm:cxn modelId="{8F13D3B6-EBF3-4AE1-99AF-4CE56D7C07B6}" type="presOf" srcId="{F9CFDA62-FDEB-4C88-B591-72071F15885E}" destId="{75268F49-0571-432C-AAFE-6A5030069BFF}" srcOrd="0" destOrd="0" presId="urn:microsoft.com/office/officeart/2005/8/layout/vList6"/>
    <dgm:cxn modelId="{E84020BA-F395-4000-A859-8E53ED825320}" srcId="{59CF7AD6-4A45-419F-A708-2E39650C3634}" destId="{3A052E52-E3BF-4AE1-AA98-49941E63132D}" srcOrd="0" destOrd="0" parTransId="{908C8B20-EE8B-42B9-9849-05055E548B6E}" sibTransId="{3CA8530F-A609-412A-97E7-FF086B2E7FFC}"/>
    <dgm:cxn modelId="{15AB90D2-4C35-2748-A6E5-3951EA0610A8}" type="presOf" srcId="{645776F5-222E-48B8-AAE7-0EFA606FEABB}" destId="{26DF32B5-46D5-44F2-9C69-D7A7E507280D}" srcOrd="0" destOrd="0" presId="urn:microsoft.com/office/officeart/2005/8/layout/vList6"/>
    <dgm:cxn modelId="{7064F5E1-BE93-5647-9AAF-2E2A854D9D7D}" type="presOf" srcId="{D0644DC5-347F-47A4-97CC-A24A4BF606FA}" destId="{49727067-13AC-494B-9AC0-40479FC6AB48}" srcOrd="0" destOrd="0" presId="urn:microsoft.com/office/officeart/2005/8/layout/vList6"/>
    <dgm:cxn modelId="{C19020ED-41D1-47DC-82D9-11A81412C90B}" srcId="{F9CFDA62-FDEB-4C88-B591-72071F15885E}" destId="{645776F5-222E-48B8-AAE7-0EFA606FEABB}" srcOrd="1" destOrd="0" parTransId="{BD4244BA-A4B8-4B1D-BF68-03C0F46944FC}" sibTransId="{7DFF3A19-0E36-43BB-94A1-BEE0093FADAD}"/>
    <dgm:cxn modelId="{5B077036-7F3E-9F46-A419-9248A2E5A0CC}" type="presParOf" srcId="{75268F49-0571-432C-AAFE-6A5030069BFF}" destId="{67BD83DE-553B-40C8-A334-37412A503C40}" srcOrd="0" destOrd="0" presId="urn:microsoft.com/office/officeart/2005/8/layout/vList6"/>
    <dgm:cxn modelId="{4C7A747F-B014-A24D-8BB8-6FE23874F9E4}" type="presParOf" srcId="{67BD83DE-553B-40C8-A334-37412A503C40}" destId="{9C61ACE3-C952-4F9D-8955-EBA40CCBB0CB}" srcOrd="0" destOrd="0" presId="urn:microsoft.com/office/officeart/2005/8/layout/vList6"/>
    <dgm:cxn modelId="{7DEBB7FB-94A8-FC4B-91EA-B9C25F49A769}" type="presParOf" srcId="{67BD83DE-553B-40C8-A334-37412A503C40}" destId="{AF091671-4D2A-4805-AE60-EEDBE1A9F789}" srcOrd="1" destOrd="0" presId="urn:microsoft.com/office/officeart/2005/8/layout/vList6"/>
    <dgm:cxn modelId="{6D337C29-ED3E-1649-B8E4-224959447B27}" type="presParOf" srcId="{75268F49-0571-432C-AAFE-6A5030069BFF}" destId="{DBE97E9C-E1EC-4D4B-90F8-ACBEFE0E128C}" srcOrd="1" destOrd="0" presId="urn:microsoft.com/office/officeart/2005/8/layout/vList6"/>
    <dgm:cxn modelId="{64223A06-6C52-8B47-9EFC-1EF6D8A4F2C8}" type="presParOf" srcId="{75268F49-0571-432C-AAFE-6A5030069BFF}" destId="{CF47FB04-1828-4B01-986A-1A394526CEE2}" srcOrd="2" destOrd="0" presId="urn:microsoft.com/office/officeart/2005/8/layout/vList6"/>
    <dgm:cxn modelId="{2EE9F821-1CF5-194B-9762-3C5410ACD2B1}" type="presParOf" srcId="{CF47FB04-1828-4B01-986A-1A394526CEE2}" destId="{26DF32B5-46D5-44F2-9C69-D7A7E507280D}" srcOrd="0" destOrd="0" presId="urn:microsoft.com/office/officeart/2005/8/layout/vList6"/>
    <dgm:cxn modelId="{07FD8155-9C84-C449-968F-D0F66E73D2E7}" type="presParOf" srcId="{CF47FB04-1828-4B01-986A-1A394526CEE2}" destId="{EE879C2B-0BD5-43FC-B698-1BE4F400A92E}" srcOrd="1" destOrd="0" presId="urn:microsoft.com/office/officeart/2005/8/layout/vList6"/>
    <dgm:cxn modelId="{95E7ECEB-9836-684C-9836-E5C1599C2F18}" type="presParOf" srcId="{75268F49-0571-432C-AAFE-6A5030069BFF}" destId="{D2277A3B-6BF6-4EFE-A56D-4A5C4D7D5ADC}" srcOrd="3" destOrd="0" presId="urn:microsoft.com/office/officeart/2005/8/layout/vList6"/>
    <dgm:cxn modelId="{8CD31FF9-FB61-1446-B381-D9B54967B6D9}" type="presParOf" srcId="{75268F49-0571-432C-AAFE-6A5030069BFF}" destId="{EA432CBC-EB90-4D1C-AC24-8B85BA165A66}" srcOrd="4" destOrd="0" presId="urn:microsoft.com/office/officeart/2005/8/layout/vList6"/>
    <dgm:cxn modelId="{4AE6D6D2-6466-E540-B865-7EFD42F98ACD}" type="presParOf" srcId="{EA432CBC-EB90-4D1C-AC24-8B85BA165A66}" destId="{037525E8-62EF-491F-A1FB-481529B2834C}" srcOrd="0" destOrd="0" presId="urn:microsoft.com/office/officeart/2005/8/layout/vList6"/>
    <dgm:cxn modelId="{E04B7785-5637-F646-8365-35986E8919B0}" type="presParOf" srcId="{EA432CBC-EB90-4D1C-AC24-8B85BA165A66}" destId="{49727067-13AC-494B-9AC0-40479FC6AB4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91671-4D2A-4805-AE60-EEDBE1A9F789}">
      <dsp:nvSpPr>
        <dsp:cNvPr id="0" name=""/>
        <dsp:cNvSpPr/>
      </dsp:nvSpPr>
      <dsp:spPr>
        <a:xfrm>
          <a:off x="2176045" y="0"/>
          <a:ext cx="3260085" cy="151303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>
              <a:latin typeface="+mn-lt"/>
            </a:rPr>
            <a:t>Lost passenger time due to delays, cancellations and missed connections </a:t>
          </a:r>
          <a:endParaRPr lang="en-US" sz="1350" kern="1200">
            <a:latin typeface="+mn-lt"/>
          </a:endParaRPr>
        </a:p>
        <a:p>
          <a:pPr marL="114300" lvl="1" indent="-114300" algn="l" defTabSz="600075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350" kern="1200">
              <a:latin typeface="+mn-lt"/>
            </a:rPr>
            <a:t>Expenses for food &amp; accommodations</a:t>
          </a:r>
        </a:p>
      </dsp:txBody>
      <dsp:txXfrm>
        <a:off x="2176045" y="189130"/>
        <a:ext cx="2692697" cy="1134777"/>
      </dsp:txXfrm>
    </dsp:sp>
    <dsp:sp modelId="{9C61ACE3-C952-4F9D-8955-EBA40CCBB0CB}">
      <dsp:nvSpPr>
        <dsp:cNvPr id="0" name=""/>
        <dsp:cNvSpPr/>
      </dsp:nvSpPr>
      <dsp:spPr>
        <a:xfrm>
          <a:off x="2655" y="85886"/>
          <a:ext cx="2173390" cy="1341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 panose="020F0502020204030204"/>
              <a:ea typeface="+mn-ea"/>
              <a:cs typeface="+mn-cs"/>
            </a:rPr>
            <a:t>Customers</a:t>
          </a:r>
        </a:p>
      </dsp:txBody>
      <dsp:txXfrm>
        <a:off x="68130" y="151361"/>
        <a:ext cx="2042440" cy="1210314"/>
      </dsp:txXfrm>
    </dsp:sp>
    <dsp:sp modelId="{EE879C2B-0BD5-43FC-B698-1BE4F400A92E}">
      <dsp:nvSpPr>
        <dsp:cNvPr id="0" name=""/>
        <dsp:cNvSpPr/>
      </dsp:nvSpPr>
      <dsp:spPr>
        <a:xfrm>
          <a:off x="2158528" y="1537101"/>
          <a:ext cx="3260085" cy="138293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>
              <a:latin typeface="+mn-lt"/>
            </a:rPr>
            <a:t>Increased expenses for crew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>
              <a:latin typeface="+mn-lt"/>
            </a:rPr>
            <a:t>Increased fuel costs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>
              <a:latin typeface="+mn-lt"/>
            </a:rPr>
            <a:t>Increased time and expenses for maintenance </a:t>
          </a:r>
        </a:p>
      </dsp:txBody>
      <dsp:txXfrm>
        <a:off x="2158528" y="1709968"/>
        <a:ext cx="2741485" cy="1037199"/>
      </dsp:txXfrm>
    </dsp:sp>
    <dsp:sp modelId="{26DF32B5-46D5-44F2-9C69-D7A7E507280D}">
      <dsp:nvSpPr>
        <dsp:cNvPr id="0" name=""/>
        <dsp:cNvSpPr/>
      </dsp:nvSpPr>
      <dsp:spPr>
        <a:xfrm>
          <a:off x="0" y="1589802"/>
          <a:ext cx="2173390" cy="13106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Airlines</a:t>
          </a:r>
        </a:p>
      </dsp:txBody>
      <dsp:txXfrm>
        <a:off x="63982" y="1653784"/>
        <a:ext cx="2045426" cy="1182704"/>
      </dsp:txXfrm>
    </dsp:sp>
    <dsp:sp modelId="{49727067-13AC-494B-9AC0-40479FC6AB48}">
      <dsp:nvSpPr>
        <dsp:cNvPr id="0" name=""/>
        <dsp:cNvSpPr/>
      </dsp:nvSpPr>
      <dsp:spPr>
        <a:xfrm>
          <a:off x="2176045" y="2980141"/>
          <a:ext cx="3260085" cy="140616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latin typeface="+mn-lt"/>
            </a:rPr>
            <a:t>Cost of forced rescheduling due to runway capacity limitations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latin typeface="+mn-lt"/>
            </a:rPr>
            <a:t>Reducing productivity in other sectors</a:t>
          </a:r>
        </a:p>
      </dsp:txBody>
      <dsp:txXfrm>
        <a:off x="2176045" y="3155911"/>
        <a:ext cx="2732775" cy="1054620"/>
      </dsp:txXfrm>
    </dsp:sp>
    <dsp:sp modelId="{037525E8-62EF-491F-A1FB-481529B2834C}">
      <dsp:nvSpPr>
        <dsp:cNvPr id="0" name=""/>
        <dsp:cNvSpPr/>
      </dsp:nvSpPr>
      <dsp:spPr>
        <a:xfrm>
          <a:off x="0" y="3064168"/>
          <a:ext cx="2173390" cy="12127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" panose="020F0502020204030204"/>
              <a:ea typeface="+mn-ea"/>
              <a:cs typeface="+mn-cs"/>
            </a:rPr>
            <a:t>Airports and GDP</a:t>
          </a:r>
        </a:p>
      </dsp:txBody>
      <dsp:txXfrm>
        <a:off x="59201" y="3123369"/>
        <a:ext cx="2054988" cy="1094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DD740-4BC5-0E4B-BC80-46D6CB7433CC}" type="datetimeFigureOut">
              <a:rPr lang="en-US" smtClean="0"/>
              <a:t>10/3/21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B1E91-36A5-BC47-8539-E91078EE3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55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.berkeley.edu/news/2010/11/flight-delays-cost-more-than-just-time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llthingsontimeperformance.com/flight-delays-in-numbers-not-only-painful-for-passengers/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nstats.bts.gov/databases.asp?Z1qr_VQ=E&amp;Z1qr_Qr5p=N8vn6v10&amp;f7owrp6_VQF=D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ncdc.noaa.gov/cdo-web/datasets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9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67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4014C-CAD7-9F41-A1DB-A9BCA978FD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5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4014C-CAD7-9F41-A1DB-A9BCA978FD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57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54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3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56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17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02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03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4014C-CAD7-9F41-A1DB-A9BCA978FD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53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31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04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99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37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84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Reallocate delta's planes, assets &amp; staff to accommodate for these delay reasons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4014C-CAD7-9F41-A1DB-A9BCA978FD5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516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Source: </a:t>
            </a:r>
            <a:r>
              <a:rPr lang="en-US">
                <a:hlinkClick r:id="rId3"/>
              </a:rPr>
              <a:t>Flight delays cost more than just time - Berkeley Engineering</a:t>
            </a:r>
          </a:p>
          <a:p>
            <a:r>
              <a:rPr lang="en-US">
                <a:hlinkClick r:id="rId4"/>
              </a:rPr>
              <a:t>Flight Delays in Numbers - Not Only Painful For Passengers - All Things On Time Performance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4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011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67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11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3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844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4014C-CAD7-9F41-A1DB-A9BCA978FD5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852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693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4014C-CAD7-9F41-A1DB-A9BCA978FD5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08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63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4014C-CAD7-9F41-A1DB-A9BCA978FD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14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1" indent="-285750">
              <a:buFont typeface="Arial"/>
              <a:buChar char="•"/>
            </a:pP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C5DB3-2D59-4425-BB58-05E2337CD365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25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42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Source: </a:t>
            </a:r>
            <a:r>
              <a:rPr lang="en-US">
                <a:hlinkClick r:id="rId3"/>
              </a:rPr>
              <a:t>https://www.transtats.bts.gov/databases.asp?Z1qr_VQ=E&amp;Z1qr_Qr5p=N8vn6v10&amp;f7owrp6_VQF=D</a:t>
            </a:r>
            <a:endParaRPr lang="en-US"/>
          </a:p>
          <a:p>
            <a:r>
              <a:rPr lang="en-US">
                <a:hlinkClick r:id="rId4"/>
              </a:rPr>
              <a:t>https://www.ncdc.noaa.gov/cdo-web/datasets</a:t>
            </a:r>
            <a:endParaRPr lang="en-US">
              <a:cs typeface="Calibri"/>
              <a:hlinkClick r:id="rId4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B1E91-36A5-BC47-8539-E91078EE37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13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4014C-CAD7-9F41-A1DB-A9BCA978FD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0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E7CF-CC65-4340-91C9-67727BF8C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296A9-F741-0747-A13F-AD07CF974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11CFC-EDFD-7C44-BE0D-51F6909FF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8106-198C-FB47-9E17-B6AE76D57F9B}" type="datetimeFigureOut">
              <a:rPr lang="en-US" smtClean="0"/>
              <a:t>10/3/21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4F926-C44D-0B47-9AB6-FEBAA3969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BD757-94D4-4243-BB84-2A24E650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09B4C-2A78-F447-A206-D9750C0FF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0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79FEA-AD29-614A-BBD3-42DE1B778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ECEFA-DA72-4F41-BC43-C7AD14ED4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45F81-096D-304F-8330-ED46075FF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8106-198C-FB47-9E17-B6AE76D57F9B}" type="datetimeFigureOut">
              <a:rPr lang="en-US" smtClean="0"/>
              <a:t>10/3/21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03D3E-3E5E-6644-8AEE-A6945EC65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6BD7-4003-A447-BDD5-16850CEBD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09B4C-2A78-F447-A206-D9750C0FF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34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D459F7-0A65-FB4E-8160-C79B7F0BB5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D692D-E562-4543-B5B5-2D7DE2219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6DFDF-73CF-5E4D-8D2B-16B15EBFE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8106-198C-FB47-9E17-B6AE76D57F9B}" type="datetimeFigureOut">
              <a:rPr lang="en-US" smtClean="0"/>
              <a:t>10/3/21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AF40D-5376-8B42-AFAB-98FA215C1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FFFE0-BA2F-AF4E-97E7-617618D9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09B4C-2A78-F447-A206-D9750C0FF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3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C496-6E70-1045-BD74-6E52A71EC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B37A9-636E-FD41-908D-7E8BB3AD9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7E2FB-CCCD-4F4C-9EA8-F941B2FB1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8106-198C-FB47-9E17-B6AE76D57F9B}" type="datetimeFigureOut">
              <a:rPr lang="en-US" smtClean="0"/>
              <a:t>10/3/21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1BE4E-9209-1045-A930-B80D85775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3FDFD-4205-B14A-93E7-FDBEF155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09B4C-2A78-F447-A206-D9750C0FF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30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FBBD9-0C08-DC4E-A966-7D957B71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4D2A8-F7C2-2C4D-BC09-008458130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60A0C-55F5-A54A-84A6-67C8ED01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8106-198C-FB47-9E17-B6AE76D57F9B}" type="datetimeFigureOut">
              <a:rPr lang="en-US" smtClean="0"/>
              <a:t>10/3/21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E7934-FC24-CE40-BE15-49E49056C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8D2E2-D340-3542-B5C4-C27AE2A5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09B4C-2A78-F447-A206-D9750C0FF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7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F583-8AC6-8A4B-A5EC-4C95204F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28DBD-DBD6-DE47-B227-B0023B5DE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E559B-78C2-6046-A45A-8D03F01C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93988-CBA1-6E4F-9DD3-8E3B12FB7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8106-198C-FB47-9E17-B6AE76D57F9B}" type="datetimeFigureOut">
              <a:rPr lang="en-US" smtClean="0"/>
              <a:t>10/3/21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A1A2E-D7DD-5444-96BF-AB39CFD92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1EB6E-4642-9C47-B99C-0CBF4E61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09B4C-2A78-F447-A206-D9750C0FF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17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78678-3961-9649-83A4-4C7117E84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00616-8C42-5249-9FEC-FD65E5183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DEEDF-E68C-2B4C-BA3B-DEA0786C2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7D95C3-68BF-6147-99FD-6D9A7F4EC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238A81-0D35-B34F-A3F4-F745855F02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FC939-7C15-E949-825E-0F352B8A0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8106-198C-FB47-9E17-B6AE76D57F9B}" type="datetimeFigureOut">
              <a:rPr lang="en-US" smtClean="0"/>
              <a:t>10/3/21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F9046-F68F-554F-83C5-91015158C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7D3326-4C27-1949-B0C7-BBEA58361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09B4C-2A78-F447-A206-D9750C0FF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87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A4F0-BD55-084E-B1EF-BEC8B0E9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D275C8-9925-3F40-878D-CAAFBC967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8106-198C-FB47-9E17-B6AE76D57F9B}" type="datetimeFigureOut">
              <a:rPr lang="en-US" smtClean="0"/>
              <a:t>10/3/21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C0D87-D830-1947-88E0-C613E0702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DE968-1852-4D4C-BE8E-D6B2F2E3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09B4C-2A78-F447-A206-D9750C0FF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32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6BB764-CE00-3241-84F6-D2160F28F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8106-198C-FB47-9E17-B6AE76D57F9B}" type="datetimeFigureOut">
              <a:rPr lang="en-US" smtClean="0"/>
              <a:t>10/3/21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E66BA-9A84-8045-A190-9279DE1E4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4AD5D-507D-044C-9AE4-2E01179D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09B4C-2A78-F447-A206-D9750C0FF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6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FDA45-40DB-D348-860E-1A82FCC2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E234B-1F08-974E-B0EF-B130E0450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65097-F625-F642-9EC3-EFF3F4195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0A375-E70B-0645-B9C8-207973C72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8106-198C-FB47-9E17-B6AE76D57F9B}" type="datetimeFigureOut">
              <a:rPr lang="en-US" smtClean="0"/>
              <a:t>10/3/21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DBF2D-2D49-AE4D-9896-E020DEC9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4EDFA-5355-174F-B644-E2D4B8631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09B4C-2A78-F447-A206-D9750C0FF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6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5B19-78B8-6647-A084-D6991BDEC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D20C82-3926-5F46-9844-02FEA755E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5BD27-C776-EC45-ADC0-3B6FB8AC4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012D0-AF04-D447-ACBA-7FE152FD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8106-198C-FB47-9E17-B6AE76D57F9B}" type="datetimeFigureOut">
              <a:rPr lang="en-US" smtClean="0"/>
              <a:t>10/3/21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BAFA9-0F1C-FB45-A471-88E17867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5AFB7-5D12-314F-A202-8BE91A1BA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09B4C-2A78-F447-A206-D9750C0FF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9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F2D9C7-E4F8-F94A-8AE6-46E32259F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1FEF7-C8E1-D942-9C7F-33AD036CE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7F4F4-9557-6B4B-99EA-2203D6AEA1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28106-198C-FB47-9E17-B6AE76D57F9B}" type="datetimeFigureOut">
              <a:rPr lang="en-US" smtClean="0"/>
              <a:t>10/3/21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34056-369E-134F-B170-DB88C0609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FB0F4-BDAE-A242-A810-9B8FDCAE8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09B4C-2A78-F447-A206-D9750C0FF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76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jpe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engineering.berkeley.edu/news/2010/11/flight-delays-cost-more-than-just-time/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s://digital.hbs.edu/platform-rctom/submission/delta-airlines-flying-high-in-a-competitive-industry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ravelinc.com/impact-of-flight-disruptions/" TargetMode="External"/><Relationship Id="rId5" Type="http://schemas.openxmlformats.org/officeDocument/2006/relationships/hyperlink" Target="https://www.kaggle.com/threnjen/2019-airline-delays-and-cancellations" TargetMode="External"/><Relationship Id="rId4" Type="http://schemas.openxmlformats.org/officeDocument/2006/relationships/hyperlink" Target="https://journalofbigdata.springeropen.com/articles/10.1186/s40537-020-00380-z" TargetMode="External"/><Relationship Id="rId9" Type="http://schemas.openxmlformats.org/officeDocument/2006/relationships/hyperlink" Target="https://www.allthingsontimeperformance.com/flight-delays-in-numbers-not-only-painful-for-passenger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3.jpe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www.ncdc.noaa.gov/cdo-web/datasets" TargetMode="External"/><Relationship Id="rId4" Type="http://schemas.openxmlformats.org/officeDocument/2006/relationships/hyperlink" Target="https://www.transtats.bts.gov/databases.asp?Z1qr_VQ=E&amp;Z1qr_Qr5p=N8vn6v10&amp;f7owrp6_VQF=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lane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5DC46A63-C290-C344-8788-12B333C7F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462" y="-143358"/>
            <a:ext cx="13073410" cy="73537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63C5F3-F31A-F649-8F0B-B6B941FE1FE2}"/>
              </a:ext>
            </a:extLst>
          </p:cNvPr>
          <p:cNvSpPr/>
          <p:nvPr/>
        </p:nvSpPr>
        <p:spPr>
          <a:xfrm>
            <a:off x="-86755" y="-369196"/>
            <a:ext cx="12365503" cy="7397908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70315-9640-B244-9FD3-38CD9318BFB5}"/>
              </a:ext>
            </a:extLst>
          </p:cNvPr>
          <p:cNvSpPr/>
          <p:nvPr/>
        </p:nvSpPr>
        <p:spPr>
          <a:xfrm>
            <a:off x="4062075" y="1516688"/>
            <a:ext cx="4067849" cy="3824623"/>
          </a:xfrm>
          <a:prstGeom prst="rect">
            <a:avLst/>
          </a:prstGeom>
          <a:noFill/>
          <a:ln w="444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92F185-AB2F-D348-842B-71DDD0CE7F18}"/>
              </a:ext>
            </a:extLst>
          </p:cNvPr>
          <p:cNvSpPr txBox="1"/>
          <p:nvPr/>
        </p:nvSpPr>
        <p:spPr>
          <a:xfrm>
            <a:off x="4062071" y="2591094"/>
            <a:ext cx="4067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ECONOMIC IMPACT OF FLIGHT DELAYS FOR DELTA AIRLINES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634E8-3C4E-F346-8A3C-C798A5F8B7C0}"/>
              </a:ext>
            </a:extLst>
          </p:cNvPr>
          <p:cNvSpPr txBox="1"/>
          <p:nvPr/>
        </p:nvSpPr>
        <p:spPr>
          <a:xfrm>
            <a:off x="4062075" y="5489553"/>
            <a:ext cx="40678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Data Alchemists</a:t>
            </a:r>
          </a:p>
          <a:p>
            <a:pPr algn="ctr"/>
            <a:r>
              <a:rPr lang="en-US" sz="2200">
                <a:solidFill>
                  <a:schemeClr val="bg1"/>
                </a:solidFill>
              </a:rPr>
              <a:t>Kyu K, Patrick W, Lydia Z, Angela G</a:t>
            </a:r>
          </a:p>
        </p:txBody>
      </p:sp>
    </p:spTree>
    <p:extLst>
      <p:ext uri="{BB962C8B-B14F-4D97-AF65-F5344CB8AC3E}">
        <p14:creationId xmlns:p14="http://schemas.microsoft.com/office/powerpoint/2010/main" val="2894862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ky, outdoor, runway, aircraft&#10;&#10;Description automatically generated">
            <a:extLst>
              <a:ext uri="{FF2B5EF4-FFF2-40B4-BE49-F238E27FC236}">
                <a16:creationId xmlns:a16="http://schemas.microsoft.com/office/drawing/2014/main" id="{E82DA833-7C0E-DC4C-9533-590172E19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7550" y="-198437"/>
            <a:ext cx="13365606" cy="75136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B499F2-6583-C94B-813E-6EB87D0A309C}"/>
              </a:ext>
            </a:extLst>
          </p:cNvPr>
          <p:cNvSpPr/>
          <p:nvPr/>
        </p:nvSpPr>
        <p:spPr>
          <a:xfrm>
            <a:off x="-58626" y="-35170"/>
            <a:ext cx="12309251" cy="6893170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EB6246-9D55-9B45-9C99-79D23AF3B244}"/>
              </a:ext>
            </a:extLst>
          </p:cNvPr>
          <p:cNvSpPr/>
          <p:nvPr/>
        </p:nvSpPr>
        <p:spPr>
          <a:xfrm>
            <a:off x="1039092" y="3429000"/>
            <a:ext cx="1565564" cy="1468581"/>
          </a:xfrm>
          <a:prstGeom prst="rect">
            <a:avLst/>
          </a:prstGeom>
          <a:noFill/>
          <a:ln w="444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E55D5-5EA3-684C-A0A4-F1858CF85D9C}"/>
              </a:ext>
            </a:extLst>
          </p:cNvPr>
          <p:cNvSpPr txBox="1"/>
          <p:nvPr/>
        </p:nvSpPr>
        <p:spPr>
          <a:xfrm>
            <a:off x="1607130" y="3747791"/>
            <a:ext cx="665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66CE2-3330-DB4D-A45B-9FA1043E42B9}"/>
              </a:ext>
            </a:extLst>
          </p:cNvPr>
          <p:cNvSpPr txBox="1"/>
          <p:nvPr/>
        </p:nvSpPr>
        <p:spPr>
          <a:xfrm>
            <a:off x="927627" y="5060848"/>
            <a:ext cx="428489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spc="300">
                <a:solidFill>
                  <a:schemeClr val="bg1"/>
                </a:solidFill>
                <a:ea typeface="Montserrat" charset="0"/>
                <a:cs typeface="Montserrat" charset="0"/>
              </a:rPr>
              <a:t>DATA PREPARATION</a:t>
            </a:r>
            <a:endParaRPr lang="en-US" sz="4800" b="1" spc="300">
              <a:solidFill>
                <a:schemeClr val="bg1"/>
              </a:solidFill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113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7CA922B-36C5-2947-8D30-BC54B1DC38BD}"/>
              </a:ext>
            </a:extLst>
          </p:cNvPr>
          <p:cNvSpPr txBox="1"/>
          <p:nvPr/>
        </p:nvSpPr>
        <p:spPr>
          <a:xfrm>
            <a:off x="1" y="601115"/>
            <a:ext cx="1214427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spc="300">
                <a:ea typeface="+mn-lt"/>
                <a:cs typeface="+mn-lt"/>
              </a:rPr>
              <a:t>Merging, Cleaning, Filtering</a:t>
            </a:r>
          </a:p>
          <a:p>
            <a:pPr algn="ctr"/>
            <a:endParaRPr lang="en-US" sz="2800" spc="300"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978CCA-4DAD-6347-8471-1173902917E3}"/>
              </a:ext>
            </a:extLst>
          </p:cNvPr>
          <p:cNvSpPr txBox="1"/>
          <p:nvPr/>
        </p:nvSpPr>
        <p:spPr>
          <a:xfrm>
            <a:off x="4944092" y="402805"/>
            <a:ext cx="2303837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000" spc="600">
                <a:ea typeface="Montserrat" charset="0"/>
                <a:cs typeface="Montserrat" charset="0"/>
              </a:rPr>
              <a:t>Data Preparation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28835-09A7-B544-9158-B5F2C2374B0C}"/>
              </a:ext>
            </a:extLst>
          </p:cNvPr>
          <p:cNvSpPr txBox="1"/>
          <p:nvPr/>
        </p:nvSpPr>
        <p:spPr>
          <a:xfrm>
            <a:off x="1432080" y="2627203"/>
            <a:ext cx="3081441" cy="2178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00100" lvl="1" indent="-34290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cs typeface="Calibri"/>
              </a:rPr>
              <a:t>Merged flight status data during 2017-2019 to analyze seasonality</a:t>
            </a:r>
            <a:endParaRPr lang="en-US"/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Joined additional weather data with flight status data</a:t>
            </a:r>
            <a:endParaRPr lang="en-US">
              <a:ea typeface="+mn-lt"/>
              <a:cs typeface="+mn-lt"/>
            </a:endParaRPr>
          </a:p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DE6A96-6F64-6F40-BD5A-53EC16F9884E}"/>
              </a:ext>
            </a:extLst>
          </p:cNvPr>
          <p:cNvSpPr txBox="1"/>
          <p:nvPr/>
        </p:nvSpPr>
        <p:spPr>
          <a:xfrm>
            <a:off x="4749478" y="2622912"/>
            <a:ext cx="2590376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Eliminated rows w/ missing values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Replaced carrier and airport codes with their full name to increase readability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</p:txBody>
      </p:sp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3D2E05B0-24D6-2E4A-BEBD-083B68282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D817B53-F504-4E46-BA67-B9D12CCA41D4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F202EC-7802-814B-9488-A53F23D2996F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5A54D6-EB3A-E347-93B6-E968EA40EEF2}"/>
              </a:ext>
            </a:extLst>
          </p:cNvPr>
          <p:cNvSpPr/>
          <p:nvPr/>
        </p:nvSpPr>
        <p:spPr>
          <a:xfrm>
            <a:off x="1731821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FF9C42-59D3-5143-84E7-244228B39552}"/>
              </a:ext>
            </a:extLst>
          </p:cNvPr>
          <p:cNvSpPr/>
          <p:nvPr/>
        </p:nvSpPr>
        <p:spPr>
          <a:xfrm>
            <a:off x="5320147" y="6526215"/>
            <a:ext cx="1385455" cy="831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9EA0314-6CD6-E04F-9853-A0DD5A0BC5DB}"/>
              </a:ext>
            </a:extLst>
          </p:cNvPr>
          <p:cNvSpPr/>
          <p:nvPr/>
        </p:nvSpPr>
        <p:spPr>
          <a:xfrm>
            <a:off x="7114310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5FD782-769C-CE40-89DE-8E37A4BF11ED}"/>
              </a:ext>
            </a:extLst>
          </p:cNvPr>
          <p:cNvSpPr/>
          <p:nvPr/>
        </p:nvSpPr>
        <p:spPr>
          <a:xfrm>
            <a:off x="8908473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DC756F-280E-1249-85EB-3A49D25E55F9}"/>
              </a:ext>
            </a:extLst>
          </p:cNvPr>
          <p:cNvSpPr/>
          <p:nvPr/>
        </p:nvSpPr>
        <p:spPr>
          <a:xfrm>
            <a:off x="3525984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DE6467-4E6B-BC4F-AECB-173B3E453A5B}"/>
              </a:ext>
            </a:extLst>
          </p:cNvPr>
          <p:cNvSpPr txBox="1"/>
          <p:nvPr/>
        </p:nvSpPr>
        <p:spPr>
          <a:xfrm>
            <a:off x="3340791" y="6264915"/>
            <a:ext cx="1747115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DATA UNDERSTANDING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4AFFA3-DAAE-2E47-98BC-F75D075D5E62}"/>
              </a:ext>
            </a:extLst>
          </p:cNvPr>
          <p:cNvSpPr txBox="1"/>
          <p:nvPr/>
        </p:nvSpPr>
        <p:spPr>
          <a:xfrm>
            <a:off x="1546501" y="6251466"/>
            <a:ext cx="1744627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b="1">
                <a:solidFill>
                  <a:srgbClr val="A5A5A5"/>
                </a:solidFill>
                <a:cs typeface="Calibri"/>
              </a:rPr>
              <a:t>BUSINESS UNDERSTANDING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154FFA-26BA-8547-A22E-9D01AB399A41}"/>
              </a:ext>
            </a:extLst>
          </p:cNvPr>
          <p:cNvSpPr txBox="1"/>
          <p:nvPr/>
        </p:nvSpPr>
        <p:spPr>
          <a:xfrm>
            <a:off x="5330103" y="6261803"/>
            <a:ext cx="1365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1">
                    <a:lumMod val="75000"/>
                  </a:schemeClr>
                </a:solidFill>
              </a:rPr>
              <a:t>DATA PREPARATION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F948F3E-581A-0640-87EC-932F8FAE0F8B}"/>
              </a:ext>
            </a:extLst>
          </p:cNvPr>
          <p:cNvSpPr txBox="1"/>
          <p:nvPr/>
        </p:nvSpPr>
        <p:spPr>
          <a:xfrm>
            <a:off x="7031426" y="6261803"/>
            <a:ext cx="1536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MODELING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5EB833-0933-914A-9269-3A494A575760}"/>
              </a:ext>
            </a:extLst>
          </p:cNvPr>
          <p:cNvSpPr txBox="1"/>
          <p:nvPr/>
        </p:nvSpPr>
        <p:spPr>
          <a:xfrm>
            <a:off x="8831322" y="6248665"/>
            <a:ext cx="1536981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ECONOMIC IMPACT</a:t>
            </a:r>
            <a:endParaRPr lang="en-US">
              <a:solidFill>
                <a:schemeClr val="accent3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9B0AC02-1C81-4B02-979B-B95194F0BBAD}"/>
              </a:ext>
            </a:extLst>
          </p:cNvPr>
          <p:cNvSpPr/>
          <p:nvPr/>
        </p:nvSpPr>
        <p:spPr>
          <a:xfrm>
            <a:off x="1909356" y="1620382"/>
            <a:ext cx="2590373" cy="7129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/>
              <a:t>Merging</a:t>
            </a:r>
            <a:endParaRPr lang="en-US" sz="2400">
              <a:cs typeface="Calibri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9B722EB-995C-486E-A1F4-772E53244775}"/>
              </a:ext>
            </a:extLst>
          </p:cNvPr>
          <p:cNvSpPr/>
          <p:nvPr/>
        </p:nvSpPr>
        <p:spPr>
          <a:xfrm>
            <a:off x="4749478" y="1620382"/>
            <a:ext cx="2590373" cy="7129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/>
              <a:t>Cleaning</a:t>
            </a:r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55BE5CC-D116-431C-9234-F27142FB0760}"/>
              </a:ext>
            </a:extLst>
          </p:cNvPr>
          <p:cNvSpPr/>
          <p:nvPr/>
        </p:nvSpPr>
        <p:spPr>
          <a:xfrm>
            <a:off x="7665800" y="1620382"/>
            <a:ext cx="2590373" cy="7129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/>
              <a:t>Filtering</a:t>
            </a:r>
            <a:endParaRPr lang="en-US" sz="2400">
              <a:ea typeface="+mn-lt"/>
              <a:cs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2A52435-7EDD-4E40-BFC7-7C1C8AD1BDC0}"/>
              </a:ext>
            </a:extLst>
          </p:cNvPr>
          <p:cNvSpPr txBox="1"/>
          <p:nvPr/>
        </p:nvSpPr>
        <p:spPr>
          <a:xfrm>
            <a:off x="7682537" y="2621031"/>
            <a:ext cx="259037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Focused on Delta, ATL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Dropped features that are less significant on predicting delay such as indexes</a:t>
            </a:r>
            <a:endParaRPr lang="en-US">
              <a:ea typeface="+mn-lt"/>
              <a:cs typeface="+mn-lt"/>
            </a:endParaRPr>
          </a:p>
          <a:p>
            <a:pPr algn="ctr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4155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7CA922B-36C5-2947-8D30-BC54B1DC38BD}"/>
              </a:ext>
            </a:extLst>
          </p:cNvPr>
          <p:cNvSpPr txBox="1"/>
          <p:nvPr/>
        </p:nvSpPr>
        <p:spPr>
          <a:xfrm>
            <a:off x="1" y="601115"/>
            <a:ext cx="1214427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spc="300">
                <a:ea typeface="+mn-lt"/>
                <a:cs typeface="+mn-lt"/>
              </a:rPr>
              <a:t>Feature Engineering</a:t>
            </a:r>
            <a:endParaRPr lang="en-US"/>
          </a:p>
          <a:p>
            <a:pPr algn="ctr"/>
            <a:endParaRPr lang="en-US" sz="2800" spc="300"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978CCA-4DAD-6347-8471-1173902917E3}"/>
              </a:ext>
            </a:extLst>
          </p:cNvPr>
          <p:cNvSpPr txBox="1"/>
          <p:nvPr/>
        </p:nvSpPr>
        <p:spPr>
          <a:xfrm>
            <a:off x="4944092" y="402805"/>
            <a:ext cx="2303837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000" spc="600">
                <a:ea typeface="Montserrat" charset="0"/>
                <a:cs typeface="Montserrat" charset="0"/>
              </a:rPr>
              <a:t>Data Preparation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28835-09A7-B544-9158-B5F2C2374B0C}"/>
              </a:ext>
            </a:extLst>
          </p:cNvPr>
          <p:cNvSpPr txBox="1"/>
          <p:nvPr/>
        </p:nvSpPr>
        <p:spPr>
          <a:xfrm>
            <a:off x="1911346" y="2618191"/>
            <a:ext cx="2506740" cy="13665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ts val="500"/>
              </a:spcBef>
            </a:pPr>
            <a:r>
              <a:rPr lang="en-US">
                <a:cs typeface="Calibri"/>
              </a:rPr>
              <a:t>Create </a:t>
            </a:r>
            <a:r>
              <a:rPr lang="en-US"/>
              <a:t>the features of    year, month and day_of_week from the</a:t>
            </a:r>
            <a:r>
              <a:rPr lang="en-US">
                <a:cs typeface="Calibri"/>
              </a:rPr>
              <a:t> flight</a:t>
            </a:r>
            <a:r>
              <a:rPr lang="en-US"/>
              <a:t> dates</a:t>
            </a:r>
            <a:endParaRPr lang="en-US">
              <a:ea typeface="+mn-lt"/>
              <a:cs typeface="+mn-lt"/>
            </a:endParaRPr>
          </a:p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008E29-53D3-F54F-8A86-3DBD2D7BAFA3}"/>
              </a:ext>
            </a:extLst>
          </p:cNvPr>
          <p:cNvSpPr/>
          <p:nvPr/>
        </p:nvSpPr>
        <p:spPr>
          <a:xfrm>
            <a:off x="1909356" y="1620382"/>
            <a:ext cx="2590373" cy="7129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/>
              <a:t>Seasonality</a:t>
            </a:r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DE6A96-6F64-6F40-BD5A-53EC16F9884E}"/>
              </a:ext>
            </a:extLst>
          </p:cNvPr>
          <p:cNvSpPr txBox="1"/>
          <p:nvPr/>
        </p:nvSpPr>
        <p:spPr>
          <a:xfrm>
            <a:off x="4648621" y="2618191"/>
            <a:ext cx="279208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Create the variable of plane age by using </a:t>
            </a:r>
          </a:p>
          <a:p>
            <a:pPr algn="ctr"/>
            <a:r>
              <a:rPr lang="en-US">
                <a:ea typeface="+mn-lt"/>
                <a:cs typeface="+mn-lt"/>
              </a:rPr>
              <a:t>(2019 – manufacturing year)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83D29E-294B-194B-B99F-75968342E7B5}"/>
              </a:ext>
            </a:extLst>
          </p:cNvPr>
          <p:cNvSpPr/>
          <p:nvPr/>
        </p:nvSpPr>
        <p:spPr>
          <a:xfrm>
            <a:off x="4749478" y="1620382"/>
            <a:ext cx="2590373" cy="7129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/>
              <a:t>Plane Age</a:t>
            </a:r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44BBA6-1BC2-C940-ABFD-0FBCE8ACD3FE}"/>
              </a:ext>
            </a:extLst>
          </p:cNvPr>
          <p:cNvSpPr txBox="1"/>
          <p:nvPr/>
        </p:nvSpPr>
        <p:spPr>
          <a:xfrm>
            <a:off x="7643823" y="2618192"/>
            <a:ext cx="2519413" cy="13388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ts val="500"/>
              </a:spcBef>
            </a:pPr>
            <a:r>
              <a:rPr lang="en-US">
                <a:ea typeface="+mn-lt"/>
                <a:cs typeface="+mn-lt"/>
              </a:rPr>
              <a:t>C</a:t>
            </a:r>
            <a:r>
              <a:rPr lang="en-US"/>
              <a:t>reate the feature of the number of flights that   depart in the same time block of a day at the airport</a:t>
            </a:r>
            <a:endParaRPr lang="en-US">
              <a:cs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955996-CDA5-F146-89C9-A9986D0AAB34}"/>
              </a:ext>
            </a:extLst>
          </p:cNvPr>
          <p:cNvSpPr/>
          <p:nvPr/>
        </p:nvSpPr>
        <p:spPr>
          <a:xfrm>
            <a:off x="7665800" y="1620382"/>
            <a:ext cx="2590373" cy="7129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ea typeface="+mn-lt"/>
                <a:cs typeface="+mn-lt"/>
              </a:rPr>
              <a:t>Crowdedness</a:t>
            </a:r>
          </a:p>
        </p:txBody>
      </p:sp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3D2E05B0-24D6-2E4A-BEBD-083B68282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D817B53-F504-4E46-BA67-B9D12CCA41D4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F202EC-7802-814B-9488-A53F23D2996F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4" descr="Group of people with solid fill">
            <a:extLst>
              <a:ext uri="{FF2B5EF4-FFF2-40B4-BE49-F238E27FC236}">
                <a16:creationId xmlns:a16="http://schemas.microsoft.com/office/drawing/2014/main" id="{DF024E36-C31C-4DF1-B140-C2B53A56E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8738" y="4138286"/>
            <a:ext cx="1228164" cy="1250576"/>
          </a:xfrm>
          <a:prstGeom prst="rect">
            <a:avLst/>
          </a:prstGeom>
        </p:spPr>
      </p:pic>
      <p:pic>
        <p:nvPicPr>
          <p:cNvPr id="5" name="Graphic 5" descr="Plane Window with solid fill">
            <a:extLst>
              <a:ext uri="{FF2B5EF4-FFF2-40B4-BE49-F238E27FC236}">
                <a16:creationId xmlns:a16="http://schemas.microsoft.com/office/drawing/2014/main" id="{AB8C228D-53E2-4B2A-B781-D160E6204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5297" y="4082256"/>
            <a:ext cx="1396252" cy="1373841"/>
          </a:xfrm>
          <a:prstGeom prst="rect">
            <a:avLst/>
          </a:prstGeom>
        </p:spPr>
      </p:pic>
      <p:pic>
        <p:nvPicPr>
          <p:cNvPr id="6" name="Graphic 6" descr="Airplane with solid fill">
            <a:extLst>
              <a:ext uri="{FF2B5EF4-FFF2-40B4-BE49-F238E27FC236}">
                <a16:creationId xmlns:a16="http://schemas.microsoft.com/office/drawing/2014/main" id="{F1BFCCF2-9E3B-4574-A23E-75B893D644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18827" y="4205521"/>
            <a:ext cx="1116105" cy="111610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23F072A-026D-1442-A37B-EDFB83708B00}"/>
              </a:ext>
            </a:extLst>
          </p:cNvPr>
          <p:cNvSpPr/>
          <p:nvPr/>
        </p:nvSpPr>
        <p:spPr>
          <a:xfrm>
            <a:off x="1731821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56C712-0D00-FD4F-9502-0B58C445F3AA}"/>
              </a:ext>
            </a:extLst>
          </p:cNvPr>
          <p:cNvSpPr/>
          <p:nvPr/>
        </p:nvSpPr>
        <p:spPr>
          <a:xfrm>
            <a:off x="5320147" y="6526215"/>
            <a:ext cx="1385455" cy="831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D8FCFB-A717-3B4C-85F8-35BE4212BDFE}"/>
              </a:ext>
            </a:extLst>
          </p:cNvPr>
          <p:cNvSpPr/>
          <p:nvPr/>
        </p:nvSpPr>
        <p:spPr>
          <a:xfrm>
            <a:off x="7114310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12BED7-05FB-2C41-A360-542CBD1E4595}"/>
              </a:ext>
            </a:extLst>
          </p:cNvPr>
          <p:cNvSpPr/>
          <p:nvPr/>
        </p:nvSpPr>
        <p:spPr>
          <a:xfrm>
            <a:off x="8908473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A0B591-C69C-1A45-8AEF-9AA559C8E6E1}"/>
              </a:ext>
            </a:extLst>
          </p:cNvPr>
          <p:cNvSpPr/>
          <p:nvPr/>
        </p:nvSpPr>
        <p:spPr>
          <a:xfrm>
            <a:off x="3525984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AA31BE-7AC1-F640-91D5-BB8512EAB3C5}"/>
              </a:ext>
            </a:extLst>
          </p:cNvPr>
          <p:cNvSpPr txBox="1"/>
          <p:nvPr/>
        </p:nvSpPr>
        <p:spPr>
          <a:xfrm>
            <a:off x="3350817" y="6274941"/>
            <a:ext cx="1747115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b="1" dirty="0">
                <a:solidFill>
                  <a:schemeClr val="bg1">
                    <a:lumMod val="65000"/>
                  </a:schemeClr>
                </a:solidFill>
              </a:rPr>
              <a:t>DATA UNDERSTANDING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CBDE43-8FA2-4743-BB0A-D027B4A26C1A}"/>
              </a:ext>
            </a:extLst>
          </p:cNvPr>
          <p:cNvSpPr txBox="1"/>
          <p:nvPr/>
        </p:nvSpPr>
        <p:spPr>
          <a:xfrm>
            <a:off x="1546501" y="6251466"/>
            <a:ext cx="1744627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b="1">
                <a:solidFill>
                  <a:srgbClr val="A5A5A5"/>
                </a:solidFill>
                <a:cs typeface="Calibri"/>
              </a:rPr>
              <a:t>BUSINESS UNDERSTANDING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3A0F9E-83B7-6B46-A223-973EF2095DE1}"/>
              </a:ext>
            </a:extLst>
          </p:cNvPr>
          <p:cNvSpPr txBox="1"/>
          <p:nvPr/>
        </p:nvSpPr>
        <p:spPr>
          <a:xfrm>
            <a:off x="5330103" y="6261803"/>
            <a:ext cx="1365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1">
                    <a:lumMod val="75000"/>
                  </a:schemeClr>
                </a:solidFill>
              </a:rPr>
              <a:t>DATA PREPARATION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C9E5D8-21BC-9E47-A363-A1B11084FA3D}"/>
              </a:ext>
            </a:extLst>
          </p:cNvPr>
          <p:cNvSpPr txBox="1"/>
          <p:nvPr/>
        </p:nvSpPr>
        <p:spPr>
          <a:xfrm>
            <a:off x="7031426" y="6261803"/>
            <a:ext cx="1536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MODELING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5EC4E1-E9F8-4A48-B175-F0E9605A51FB}"/>
              </a:ext>
            </a:extLst>
          </p:cNvPr>
          <p:cNvSpPr txBox="1"/>
          <p:nvPr/>
        </p:nvSpPr>
        <p:spPr>
          <a:xfrm>
            <a:off x="8831322" y="6248665"/>
            <a:ext cx="1536981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ECONOMIC IMPACT</a:t>
            </a:r>
            <a:endParaRPr 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32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outdoor, landing&#10;&#10;Description automatically generated">
            <a:extLst>
              <a:ext uri="{FF2B5EF4-FFF2-40B4-BE49-F238E27FC236}">
                <a16:creationId xmlns:a16="http://schemas.microsoft.com/office/drawing/2014/main" id="{805437CA-C5C1-5D4B-BEAA-1F6F34BA0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1901" y="-183489"/>
            <a:ext cx="13819345" cy="72249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B499F2-6583-C94B-813E-6EB87D0A309C}"/>
              </a:ext>
            </a:extLst>
          </p:cNvPr>
          <p:cNvSpPr/>
          <p:nvPr/>
        </p:nvSpPr>
        <p:spPr>
          <a:xfrm>
            <a:off x="-212701" y="-238389"/>
            <a:ext cx="12514217" cy="7501337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EB6246-9D55-9B45-9C99-79D23AF3B244}"/>
              </a:ext>
            </a:extLst>
          </p:cNvPr>
          <p:cNvSpPr/>
          <p:nvPr/>
        </p:nvSpPr>
        <p:spPr>
          <a:xfrm>
            <a:off x="1039092" y="3429000"/>
            <a:ext cx="1565564" cy="1468581"/>
          </a:xfrm>
          <a:prstGeom prst="rect">
            <a:avLst/>
          </a:prstGeom>
          <a:noFill/>
          <a:ln w="44450"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E55D5-5EA3-684C-A0A4-F1858CF85D9C}"/>
              </a:ext>
            </a:extLst>
          </p:cNvPr>
          <p:cNvSpPr txBox="1"/>
          <p:nvPr/>
        </p:nvSpPr>
        <p:spPr>
          <a:xfrm>
            <a:off x="1607130" y="3747791"/>
            <a:ext cx="665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66CE2-3330-DB4D-A45B-9FA1043E42B9}"/>
              </a:ext>
            </a:extLst>
          </p:cNvPr>
          <p:cNvSpPr txBox="1"/>
          <p:nvPr/>
        </p:nvSpPr>
        <p:spPr>
          <a:xfrm>
            <a:off x="949837" y="5216372"/>
            <a:ext cx="246253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spc="300">
                <a:solidFill>
                  <a:schemeClr val="bg1"/>
                </a:solidFill>
                <a:ea typeface="Montserrat" charset="0"/>
                <a:cs typeface="Montserrat" charset="0"/>
              </a:rPr>
              <a:t>MODELING</a:t>
            </a:r>
            <a:endParaRPr lang="en-US" sz="4800" b="1" spc="300">
              <a:solidFill>
                <a:schemeClr val="bg1"/>
              </a:solidFill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764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B3160F0-EF1F-A44C-B8C4-B9F54983CFD1}"/>
              </a:ext>
            </a:extLst>
          </p:cNvPr>
          <p:cNvSpPr txBox="1"/>
          <p:nvPr/>
        </p:nvSpPr>
        <p:spPr>
          <a:xfrm>
            <a:off x="-1" y="560894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/>
              <a:t>Step 1: Base Model with Only Flight Status Information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C1520A-B1EF-5D4D-88AF-7F956E55CC87}"/>
              </a:ext>
            </a:extLst>
          </p:cNvPr>
          <p:cNvCxnSpPr>
            <a:cxnSpLocks/>
          </p:cNvCxnSpPr>
          <p:nvPr/>
        </p:nvCxnSpPr>
        <p:spPr>
          <a:xfrm flipV="1">
            <a:off x="756661" y="1274359"/>
            <a:ext cx="7237890" cy="1"/>
          </a:xfrm>
          <a:prstGeom prst="line">
            <a:avLst/>
          </a:prstGeom>
          <a:ln w="25400">
            <a:solidFill>
              <a:srgbClr val="B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ACBBF1-FA40-6B4B-884B-0E52E7A3B440}"/>
              </a:ext>
            </a:extLst>
          </p:cNvPr>
          <p:cNvCxnSpPr>
            <a:cxnSpLocks/>
          </p:cNvCxnSpPr>
          <p:nvPr/>
        </p:nvCxnSpPr>
        <p:spPr>
          <a:xfrm>
            <a:off x="8499765" y="1250935"/>
            <a:ext cx="0" cy="4818225"/>
          </a:xfrm>
          <a:prstGeom prst="line">
            <a:avLst/>
          </a:prstGeom>
          <a:ln>
            <a:solidFill>
              <a:srgbClr val="C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44686B2-67F9-4571-A278-3A9D3C5D9C66}"/>
              </a:ext>
            </a:extLst>
          </p:cNvPr>
          <p:cNvSpPr txBox="1"/>
          <p:nvPr/>
        </p:nvSpPr>
        <p:spPr>
          <a:xfrm>
            <a:off x="756661" y="1544927"/>
            <a:ext cx="7237890" cy="307777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FEATURES</a:t>
            </a:r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9AD6171E-80F0-A14F-B477-1E54BDFC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FB62C9D-0E88-C94F-8761-FA947C79A3EF}"/>
              </a:ext>
            </a:extLst>
          </p:cNvPr>
          <p:cNvSpPr txBox="1"/>
          <p:nvPr/>
        </p:nvSpPr>
        <p:spPr>
          <a:xfrm>
            <a:off x="5449040" y="402805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>
                <a:ea typeface="Montserrat" charset="0"/>
                <a:cs typeface="Montserrat" charset="0"/>
              </a:rPr>
              <a:t>Modeling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8565B19-9E63-4F64-B011-19FF0B313C59}"/>
              </a:ext>
            </a:extLst>
          </p:cNvPr>
          <p:cNvSpPr/>
          <p:nvPr/>
        </p:nvSpPr>
        <p:spPr>
          <a:xfrm>
            <a:off x="748281" y="4564320"/>
            <a:ext cx="7246266" cy="345755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87D5E9-4F36-437A-80B0-17500B3EC8A2}"/>
              </a:ext>
            </a:extLst>
          </p:cNvPr>
          <p:cNvSpPr txBox="1"/>
          <p:nvPr/>
        </p:nvSpPr>
        <p:spPr>
          <a:xfrm>
            <a:off x="748280" y="4586611"/>
            <a:ext cx="7246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PERFORMANCE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A7BA87-33D5-4997-9116-45F84D681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224652"/>
              </p:ext>
            </p:extLst>
          </p:nvPr>
        </p:nvGraphicFramePr>
        <p:xfrm>
          <a:off x="756661" y="5156677"/>
          <a:ext cx="7237890" cy="73713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206315">
                  <a:extLst>
                    <a:ext uri="{9D8B030D-6E8A-4147-A177-3AD203B41FA5}">
                      <a16:colId xmlns:a16="http://schemas.microsoft.com/office/drawing/2014/main" val="2349061979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3684980584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4053326118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1475851592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796997575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2027766418"/>
                    </a:ext>
                  </a:extLst>
                </a:gridCol>
              </a:tblGrid>
              <a:tr h="36856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LR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Lasso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Ridge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kNN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Tree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solidFill>
                            <a:schemeClr val="tx1"/>
                          </a:solidFill>
                        </a:rPr>
                        <a:t>XGBoost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321258"/>
                  </a:ext>
                </a:extLst>
              </a:tr>
              <a:tr h="36856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445.75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453.87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445.75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529.15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530.92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471.62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445221"/>
                  </a:ext>
                </a:extLst>
              </a:tr>
            </a:tbl>
          </a:graphicData>
        </a:graphic>
      </p:graphicFrame>
      <p:sp>
        <p:nvSpPr>
          <p:cNvPr id="59" name="Rectangle 58">
            <a:extLst>
              <a:ext uri="{FF2B5EF4-FFF2-40B4-BE49-F238E27FC236}">
                <a16:creationId xmlns:a16="http://schemas.microsoft.com/office/drawing/2014/main" id="{CBAD1A43-2AD3-E14A-8CCB-A965B3684854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91CFBAF-B825-134F-97A0-C9A8CA2AD82E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F4E941-DBA5-B742-AB7C-DCDF008BB1C9}"/>
              </a:ext>
            </a:extLst>
          </p:cNvPr>
          <p:cNvSpPr/>
          <p:nvPr/>
        </p:nvSpPr>
        <p:spPr>
          <a:xfrm>
            <a:off x="1731821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rgbClr val="E8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D9788A1-CED3-2945-A09A-E7673C5F4129}"/>
              </a:ext>
            </a:extLst>
          </p:cNvPr>
          <p:cNvSpPr/>
          <p:nvPr/>
        </p:nvSpPr>
        <p:spPr>
          <a:xfrm>
            <a:off x="5320147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7EC8C9-ABA7-CC4B-9F1C-F7EF53723AC3}"/>
              </a:ext>
            </a:extLst>
          </p:cNvPr>
          <p:cNvSpPr/>
          <p:nvPr/>
        </p:nvSpPr>
        <p:spPr>
          <a:xfrm>
            <a:off x="7114310" y="6526215"/>
            <a:ext cx="1385455" cy="8312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15CDA81-3362-184A-9394-308D95BC75AC}"/>
              </a:ext>
            </a:extLst>
          </p:cNvPr>
          <p:cNvSpPr/>
          <p:nvPr/>
        </p:nvSpPr>
        <p:spPr>
          <a:xfrm>
            <a:off x="8908473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A1B22A-10F8-AC44-94D5-41D789750866}"/>
              </a:ext>
            </a:extLst>
          </p:cNvPr>
          <p:cNvSpPr txBox="1"/>
          <p:nvPr/>
        </p:nvSpPr>
        <p:spPr>
          <a:xfrm>
            <a:off x="1550920" y="6261803"/>
            <a:ext cx="1747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BUSINESS UNDERSTANDING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60AACF2-E33D-5849-ABE7-0D04C103874A}"/>
              </a:ext>
            </a:extLst>
          </p:cNvPr>
          <p:cNvSpPr txBox="1"/>
          <p:nvPr/>
        </p:nvSpPr>
        <p:spPr>
          <a:xfrm>
            <a:off x="7031426" y="6261803"/>
            <a:ext cx="1536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B90000"/>
                </a:solidFill>
              </a:rPr>
              <a:t>MODELING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2D60A2C-2C68-3E40-9759-883CA0722E49}"/>
              </a:ext>
            </a:extLst>
          </p:cNvPr>
          <p:cNvSpPr txBox="1"/>
          <p:nvPr/>
        </p:nvSpPr>
        <p:spPr>
          <a:xfrm>
            <a:off x="5330103" y="6261803"/>
            <a:ext cx="1365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DATA PREPARATION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3E51F3A-D101-CF4A-808D-89F84A9E9CE5}"/>
              </a:ext>
            </a:extLst>
          </p:cNvPr>
          <p:cNvSpPr/>
          <p:nvPr/>
        </p:nvSpPr>
        <p:spPr>
          <a:xfrm>
            <a:off x="3525984" y="6526215"/>
            <a:ext cx="1385455" cy="83127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B1355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278D5A-8025-DD47-96F9-620B18BC352E}"/>
              </a:ext>
            </a:extLst>
          </p:cNvPr>
          <p:cNvSpPr txBox="1"/>
          <p:nvPr/>
        </p:nvSpPr>
        <p:spPr>
          <a:xfrm>
            <a:off x="3490914" y="6264604"/>
            <a:ext cx="145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A5A5A5"/>
                </a:solidFill>
              </a:rPr>
              <a:t>DATA UNDERSTANDING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EA561F-929C-3343-9CDB-1D2D1E67487B}"/>
              </a:ext>
            </a:extLst>
          </p:cNvPr>
          <p:cNvSpPr txBox="1"/>
          <p:nvPr/>
        </p:nvSpPr>
        <p:spPr>
          <a:xfrm>
            <a:off x="8970818" y="6249216"/>
            <a:ext cx="1226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ECONOMIC IMPACT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CCFA01-584C-4692-AA3F-5A9770E14373}"/>
              </a:ext>
            </a:extLst>
          </p:cNvPr>
          <p:cNvSpPr txBox="1"/>
          <p:nvPr/>
        </p:nvSpPr>
        <p:spPr>
          <a:xfrm>
            <a:off x="742486" y="2170438"/>
            <a:ext cx="20705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DEP_TIME_BLK</a:t>
            </a:r>
          </a:p>
          <a:p>
            <a:r>
              <a:rPr lang="en-US">
                <a:solidFill>
                  <a:srgbClr val="002060"/>
                </a:solidFill>
              </a:rPr>
              <a:t>CRS_ELAPSED_TIME</a:t>
            </a: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</p:txBody>
      </p:sp>
      <p:pic>
        <p:nvPicPr>
          <p:cNvPr id="38" name="Picture 37" descr="Chart, line chart&#10;&#10;Description automatically generated">
            <a:extLst>
              <a:ext uri="{FF2B5EF4-FFF2-40B4-BE49-F238E27FC236}">
                <a16:creationId xmlns:a16="http://schemas.microsoft.com/office/drawing/2014/main" id="{A70226A7-2F5D-45E5-BBE4-322F69DC07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60" t="715" r="6992" b="86250"/>
          <a:stretch/>
        </p:blipFill>
        <p:spPr>
          <a:xfrm>
            <a:off x="10539939" y="1225535"/>
            <a:ext cx="909575" cy="1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96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B3160F0-EF1F-A44C-B8C4-B9F54983CFD1}"/>
              </a:ext>
            </a:extLst>
          </p:cNvPr>
          <p:cNvSpPr txBox="1"/>
          <p:nvPr/>
        </p:nvSpPr>
        <p:spPr>
          <a:xfrm>
            <a:off x="-1" y="560894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/>
              <a:t>Step 2: Conducting Feature Engineering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C1520A-B1EF-5D4D-88AF-7F956E55CC87}"/>
              </a:ext>
            </a:extLst>
          </p:cNvPr>
          <p:cNvCxnSpPr>
            <a:cxnSpLocks/>
          </p:cNvCxnSpPr>
          <p:nvPr/>
        </p:nvCxnSpPr>
        <p:spPr>
          <a:xfrm flipV="1">
            <a:off x="756661" y="1274359"/>
            <a:ext cx="7237890" cy="1"/>
          </a:xfrm>
          <a:prstGeom prst="line">
            <a:avLst/>
          </a:prstGeom>
          <a:ln w="25400">
            <a:solidFill>
              <a:srgbClr val="B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ACBBF1-FA40-6B4B-884B-0E52E7A3B440}"/>
              </a:ext>
            </a:extLst>
          </p:cNvPr>
          <p:cNvCxnSpPr>
            <a:cxnSpLocks/>
          </p:cNvCxnSpPr>
          <p:nvPr/>
        </p:nvCxnSpPr>
        <p:spPr>
          <a:xfrm>
            <a:off x="8499765" y="1250935"/>
            <a:ext cx="0" cy="4818225"/>
          </a:xfrm>
          <a:prstGeom prst="line">
            <a:avLst/>
          </a:prstGeom>
          <a:ln>
            <a:solidFill>
              <a:srgbClr val="C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44686B2-67F9-4571-A278-3A9D3C5D9C66}"/>
              </a:ext>
            </a:extLst>
          </p:cNvPr>
          <p:cNvSpPr txBox="1"/>
          <p:nvPr/>
        </p:nvSpPr>
        <p:spPr>
          <a:xfrm>
            <a:off x="756661" y="1544927"/>
            <a:ext cx="7237890" cy="307777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FEATURES</a:t>
            </a:r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9AD6171E-80F0-A14F-B477-1E54BDFC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FB62C9D-0E88-C94F-8761-FA947C79A3EF}"/>
              </a:ext>
            </a:extLst>
          </p:cNvPr>
          <p:cNvSpPr txBox="1"/>
          <p:nvPr/>
        </p:nvSpPr>
        <p:spPr>
          <a:xfrm>
            <a:off x="5449040" y="402805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>
                <a:ea typeface="Montserrat" charset="0"/>
                <a:cs typeface="Montserrat" charset="0"/>
              </a:rPr>
              <a:t>Modeling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8565B19-9E63-4F64-B011-19FF0B313C59}"/>
              </a:ext>
            </a:extLst>
          </p:cNvPr>
          <p:cNvSpPr/>
          <p:nvPr/>
        </p:nvSpPr>
        <p:spPr>
          <a:xfrm>
            <a:off x="748281" y="4564320"/>
            <a:ext cx="7246266" cy="345755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87D5E9-4F36-437A-80B0-17500B3EC8A2}"/>
              </a:ext>
            </a:extLst>
          </p:cNvPr>
          <p:cNvSpPr txBox="1"/>
          <p:nvPr/>
        </p:nvSpPr>
        <p:spPr>
          <a:xfrm>
            <a:off x="748280" y="4586611"/>
            <a:ext cx="7246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PERFORMANCE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A7BA87-33D5-4997-9116-45F84D68132B}"/>
              </a:ext>
            </a:extLst>
          </p:cNvPr>
          <p:cNvGraphicFramePr>
            <a:graphicFrameLocks noGrp="1"/>
          </p:cNvGraphicFramePr>
          <p:nvPr/>
        </p:nvGraphicFramePr>
        <p:xfrm>
          <a:off x="756661" y="5156677"/>
          <a:ext cx="7237890" cy="73713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206315">
                  <a:extLst>
                    <a:ext uri="{9D8B030D-6E8A-4147-A177-3AD203B41FA5}">
                      <a16:colId xmlns:a16="http://schemas.microsoft.com/office/drawing/2014/main" val="2349061979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3684980584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4053326118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1475851592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796997575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2027766418"/>
                    </a:ext>
                  </a:extLst>
                </a:gridCol>
              </a:tblGrid>
              <a:tr h="36856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LR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Lasso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Ridge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kNN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Tree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solidFill>
                            <a:schemeClr val="tx1"/>
                          </a:solidFill>
                        </a:rPr>
                        <a:t>XGBoost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321258"/>
                  </a:ext>
                </a:extLst>
              </a:tr>
              <a:tr h="36856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440.29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454.47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440.28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529.60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927.21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488.10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445221"/>
                  </a:ext>
                </a:extLst>
              </a:tr>
            </a:tbl>
          </a:graphicData>
        </a:graphic>
      </p:graphicFrame>
      <p:sp>
        <p:nvSpPr>
          <p:cNvPr id="59" name="Rectangle 58">
            <a:extLst>
              <a:ext uri="{FF2B5EF4-FFF2-40B4-BE49-F238E27FC236}">
                <a16:creationId xmlns:a16="http://schemas.microsoft.com/office/drawing/2014/main" id="{CBAD1A43-2AD3-E14A-8CCB-A965B3684854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91CFBAF-B825-134F-97A0-C9A8CA2AD82E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F4E941-DBA5-B742-AB7C-DCDF008BB1C9}"/>
              </a:ext>
            </a:extLst>
          </p:cNvPr>
          <p:cNvSpPr/>
          <p:nvPr/>
        </p:nvSpPr>
        <p:spPr>
          <a:xfrm>
            <a:off x="1731821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rgbClr val="E8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D9788A1-CED3-2945-A09A-E7673C5F4129}"/>
              </a:ext>
            </a:extLst>
          </p:cNvPr>
          <p:cNvSpPr/>
          <p:nvPr/>
        </p:nvSpPr>
        <p:spPr>
          <a:xfrm>
            <a:off x="5320147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7EC8C9-ABA7-CC4B-9F1C-F7EF53723AC3}"/>
              </a:ext>
            </a:extLst>
          </p:cNvPr>
          <p:cNvSpPr/>
          <p:nvPr/>
        </p:nvSpPr>
        <p:spPr>
          <a:xfrm>
            <a:off x="7114310" y="6526215"/>
            <a:ext cx="1385455" cy="8312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15CDA81-3362-184A-9394-308D95BC75AC}"/>
              </a:ext>
            </a:extLst>
          </p:cNvPr>
          <p:cNvSpPr/>
          <p:nvPr/>
        </p:nvSpPr>
        <p:spPr>
          <a:xfrm>
            <a:off x="8908473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A1B22A-10F8-AC44-94D5-41D789750866}"/>
              </a:ext>
            </a:extLst>
          </p:cNvPr>
          <p:cNvSpPr txBox="1"/>
          <p:nvPr/>
        </p:nvSpPr>
        <p:spPr>
          <a:xfrm>
            <a:off x="1550920" y="6261803"/>
            <a:ext cx="1747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BUSINESS UNDERSTANDING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60AACF2-E33D-5849-ABE7-0D04C103874A}"/>
              </a:ext>
            </a:extLst>
          </p:cNvPr>
          <p:cNvSpPr txBox="1"/>
          <p:nvPr/>
        </p:nvSpPr>
        <p:spPr>
          <a:xfrm>
            <a:off x="7031426" y="6261803"/>
            <a:ext cx="1536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B90000"/>
                </a:solidFill>
              </a:rPr>
              <a:t>MODELING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2D60A2C-2C68-3E40-9759-883CA0722E49}"/>
              </a:ext>
            </a:extLst>
          </p:cNvPr>
          <p:cNvSpPr txBox="1"/>
          <p:nvPr/>
        </p:nvSpPr>
        <p:spPr>
          <a:xfrm>
            <a:off x="5330103" y="6261803"/>
            <a:ext cx="1365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DATA PREPARATION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3E51F3A-D101-CF4A-808D-89F84A9E9CE5}"/>
              </a:ext>
            </a:extLst>
          </p:cNvPr>
          <p:cNvSpPr/>
          <p:nvPr/>
        </p:nvSpPr>
        <p:spPr>
          <a:xfrm>
            <a:off x="3525984" y="6526215"/>
            <a:ext cx="1385455" cy="83127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B1355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278D5A-8025-DD47-96F9-620B18BC352E}"/>
              </a:ext>
            </a:extLst>
          </p:cNvPr>
          <p:cNvSpPr txBox="1"/>
          <p:nvPr/>
        </p:nvSpPr>
        <p:spPr>
          <a:xfrm>
            <a:off x="3490914" y="6264604"/>
            <a:ext cx="145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A5A5A5"/>
                </a:solidFill>
              </a:rPr>
              <a:t>DATA UNDERSTANDING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EA561F-929C-3343-9CDB-1D2D1E67487B}"/>
              </a:ext>
            </a:extLst>
          </p:cNvPr>
          <p:cNvSpPr txBox="1"/>
          <p:nvPr/>
        </p:nvSpPr>
        <p:spPr>
          <a:xfrm>
            <a:off x="8970818" y="6249216"/>
            <a:ext cx="1226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ECONOMIC IMPACT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CCFA01-584C-4692-AA3F-5A9770E14373}"/>
              </a:ext>
            </a:extLst>
          </p:cNvPr>
          <p:cNvSpPr txBox="1"/>
          <p:nvPr/>
        </p:nvSpPr>
        <p:spPr>
          <a:xfrm>
            <a:off x="742486" y="2170438"/>
            <a:ext cx="20705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DEP_TIME_BLK</a:t>
            </a:r>
          </a:p>
          <a:p>
            <a:r>
              <a:rPr lang="en-US">
                <a:solidFill>
                  <a:srgbClr val="002060"/>
                </a:solidFill>
              </a:rPr>
              <a:t>CRS_ELAPSED_TIME</a:t>
            </a: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551459-D1C4-4663-B3AE-025AF8E17C51}"/>
              </a:ext>
            </a:extLst>
          </p:cNvPr>
          <p:cNvSpPr txBox="1"/>
          <p:nvPr/>
        </p:nvSpPr>
        <p:spPr>
          <a:xfrm>
            <a:off x="3326147" y="2165970"/>
            <a:ext cx="20705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B90000"/>
                </a:solidFill>
              </a:rPr>
              <a:t>MONTH</a:t>
            </a:r>
          </a:p>
          <a:p>
            <a:r>
              <a:rPr lang="en-US">
                <a:solidFill>
                  <a:srgbClr val="B90000"/>
                </a:solidFill>
              </a:rPr>
              <a:t>DAY_OF_WEEK</a:t>
            </a:r>
          </a:p>
          <a:p>
            <a:r>
              <a:rPr lang="en-US">
                <a:solidFill>
                  <a:srgbClr val="B90000"/>
                </a:solidFill>
              </a:rPr>
              <a:t>DEP_TIME_BLK</a:t>
            </a:r>
            <a:endParaRPr lang="en-US">
              <a:solidFill>
                <a:srgbClr val="002060"/>
              </a:solidFill>
            </a:endParaRPr>
          </a:p>
          <a:p>
            <a:r>
              <a:rPr lang="en-US">
                <a:solidFill>
                  <a:srgbClr val="002060"/>
                </a:solidFill>
              </a:rPr>
              <a:t>NUMBER_OF_SEATS</a:t>
            </a:r>
          </a:p>
          <a:p>
            <a:r>
              <a:rPr lang="en-US">
                <a:solidFill>
                  <a:srgbClr val="002060"/>
                </a:solidFill>
              </a:rPr>
              <a:t>PLANE_AGE</a:t>
            </a:r>
          </a:p>
          <a:p>
            <a:r>
              <a:rPr lang="en-US">
                <a:solidFill>
                  <a:srgbClr val="002060"/>
                </a:solidFill>
              </a:rPr>
              <a:t>FLIGHT_BLK_NUM</a:t>
            </a: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</p:txBody>
      </p:sp>
      <p:pic>
        <p:nvPicPr>
          <p:cNvPr id="37" name="Picture 36" descr="Chart, line chart&#10;&#10;Description automatically generated">
            <a:extLst>
              <a:ext uri="{FF2B5EF4-FFF2-40B4-BE49-F238E27FC236}">
                <a16:creationId xmlns:a16="http://schemas.microsoft.com/office/drawing/2014/main" id="{69F4082B-C01C-47C1-A357-715C89D106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738" b="11522"/>
          <a:stretch/>
        </p:blipFill>
        <p:spPr>
          <a:xfrm>
            <a:off x="8821849" y="1190874"/>
            <a:ext cx="826648" cy="4972664"/>
          </a:xfrm>
          <a:prstGeom prst="rect">
            <a:avLst/>
          </a:prstGeom>
        </p:spPr>
      </p:pic>
      <p:pic>
        <p:nvPicPr>
          <p:cNvPr id="38" name="Picture 37" descr="Chart, line chart&#10;&#10;Description automatically generated">
            <a:extLst>
              <a:ext uri="{FF2B5EF4-FFF2-40B4-BE49-F238E27FC236}">
                <a16:creationId xmlns:a16="http://schemas.microsoft.com/office/drawing/2014/main" id="{A70226A7-2F5D-45E5-BBE4-322F69DC07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60" t="715" r="6992" b="86250"/>
          <a:stretch/>
        </p:blipFill>
        <p:spPr>
          <a:xfrm>
            <a:off x="10539939" y="1225535"/>
            <a:ext cx="909575" cy="1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67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B3160F0-EF1F-A44C-B8C4-B9F54983CFD1}"/>
              </a:ext>
            </a:extLst>
          </p:cNvPr>
          <p:cNvSpPr txBox="1"/>
          <p:nvPr/>
        </p:nvSpPr>
        <p:spPr>
          <a:xfrm>
            <a:off x="-1" y="560894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/>
              <a:t>Step 3: Adding in the Weather Information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C1520A-B1EF-5D4D-88AF-7F956E55CC87}"/>
              </a:ext>
            </a:extLst>
          </p:cNvPr>
          <p:cNvCxnSpPr>
            <a:cxnSpLocks/>
          </p:cNvCxnSpPr>
          <p:nvPr/>
        </p:nvCxnSpPr>
        <p:spPr>
          <a:xfrm flipV="1">
            <a:off x="756661" y="1274359"/>
            <a:ext cx="7237890" cy="1"/>
          </a:xfrm>
          <a:prstGeom prst="line">
            <a:avLst/>
          </a:prstGeom>
          <a:ln w="25400">
            <a:solidFill>
              <a:srgbClr val="B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ACBBF1-FA40-6B4B-884B-0E52E7A3B440}"/>
              </a:ext>
            </a:extLst>
          </p:cNvPr>
          <p:cNvCxnSpPr>
            <a:cxnSpLocks/>
          </p:cNvCxnSpPr>
          <p:nvPr/>
        </p:nvCxnSpPr>
        <p:spPr>
          <a:xfrm>
            <a:off x="8499765" y="1250935"/>
            <a:ext cx="0" cy="4818225"/>
          </a:xfrm>
          <a:prstGeom prst="line">
            <a:avLst/>
          </a:prstGeom>
          <a:ln>
            <a:solidFill>
              <a:srgbClr val="C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44686B2-67F9-4571-A278-3A9D3C5D9C66}"/>
              </a:ext>
            </a:extLst>
          </p:cNvPr>
          <p:cNvSpPr txBox="1"/>
          <p:nvPr/>
        </p:nvSpPr>
        <p:spPr>
          <a:xfrm>
            <a:off x="756661" y="1544927"/>
            <a:ext cx="7237890" cy="307777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FEATURES</a:t>
            </a:r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9AD6171E-80F0-A14F-B477-1E54BDFC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FB62C9D-0E88-C94F-8761-FA947C79A3EF}"/>
              </a:ext>
            </a:extLst>
          </p:cNvPr>
          <p:cNvSpPr txBox="1"/>
          <p:nvPr/>
        </p:nvSpPr>
        <p:spPr>
          <a:xfrm>
            <a:off x="5449040" y="402805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>
                <a:ea typeface="Montserrat" charset="0"/>
                <a:cs typeface="Montserrat" charset="0"/>
              </a:rPr>
              <a:t>Modeling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8565B19-9E63-4F64-B011-19FF0B313C59}"/>
              </a:ext>
            </a:extLst>
          </p:cNvPr>
          <p:cNvSpPr/>
          <p:nvPr/>
        </p:nvSpPr>
        <p:spPr>
          <a:xfrm>
            <a:off x="748281" y="4564320"/>
            <a:ext cx="7246266" cy="345755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87D5E9-4F36-437A-80B0-17500B3EC8A2}"/>
              </a:ext>
            </a:extLst>
          </p:cNvPr>
          <p:cNvSpPr txBox="1"/>
          <p:nvPr/>
        </p:nvSpPr>
        <p:spPr>
          <a:xfrm>
            <a:off x="748280" y="4586611"/>
            <a:ext cx="7246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PERFORMANCE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A7BA87-33D5-4997-9116-45F84D681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130887"/>
              </p:ext>
            </p:extLst>
          </p:nvPr>
        </p:nvGraphicFramePr>
        <p:xfrm>
          <a:off x="756661" y="5156677"/>
          <a:ext cx="7237890" cy="73713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206315">
                  <a:extLst>
                    <a:ext uri="{9D8B030D-6E8A-4147-A177-3AD203B41FA5}">
                      <a16:colId xmlns:a16="http://schemas.microsoft.com/office/drawing/2014/main" val="2349061979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3684980584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4053326118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1475851592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796997575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2027766418"/>
                    </a:ext>
                  </a:extLst>
                </a:gridCol>
              </a:tblGrid>
              <a:tr h="36856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LR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Lasso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Ridge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kNN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Tree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solidFill>
                            <a:schemeClr val="tx1"/>
                          </a:solidFill>
                        </a:rPr>
                        <a:t>XGBoost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321258"/>
                  </a:ext>
                </a:extLst>
              </a:tr>
              <a:tr h="36856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413.13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437.61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413.14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508.22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823.09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422.76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445221"/>
                  </a:ext>
                </a:extLst>
              </a:tr>
            </a:tbl>
          </a:graphicData>
        </a:graphic>
      </p:graphicFrame>
      <p:sp>
        <p:nvSpPr>
          <p:cNvPr id="59" name="Rectangle 58">
            <a:extLst>
              <a:ext uri="{FF2B5EF4-FFF2-40B4-BE49-F238E27FC236}">
                <a16:creationId xmlns:a16="http://schemas.microsoft.com/office/drawing/2014/main" id="{CBAD1A43-2AD3-E14A-8CCB-A965B3684854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91CFBAF-B825-134F-97A0-C9A8CA2AD82E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F4E941-DBA5-B742-AB7C-DCDF008BB1C9}"/>
              </a:ext>
            </a:extLst>
          </p:cNvPr>
          <p:cNvSpPr/>
          <p:nvPr/>
        </p:nvSpPr>
        <p:spPr>
          <a:xfrm>
            <a:off x="1731821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rgbClr val="E8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D9788A1-CED3-2945-A09A-E7673C5F4129}"/>
              </a:ext>
            </a:extLst>
          </p:cNvPr>
          <p:cNvSpPr/>
          <p:nvPr/>
        </p:nvSpPr>
        <p:spPr>
          <a:xfrm>
            <a:off x="5320147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7EC8C9-ABA7-CC4B-9F1C-F7EF53723AC3}"/>
              </a:ext>
            </a:extLst>
          </p:cNvPr>
          <p:cNvSpPr/>
          <p:nvPr/>
        </p:nvSpPr>
        <p:spPr>
          <a:xfrm>
            <a:off x="7114310" y="6526215"/>
            <a:ext cx="1385455" cy="8312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15CDA81-3362-184A-9394-308D95BC75AC}"/>
              </a:ext>
            </a:extLst>
          </p:cNvPr>
          <p:cNvSpPr/>
          <p:nvPr/>
        </p:nvSpPr>
        <p:spPr>
          <a:xfrm>
            <a:off x="8908473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A1B22A-10F8-AC44-94D5-41D789750866}"/>
              </a:ext>
            </a:extLst>
          </p:cNvPr>
          <p:cNvSpPr txBox="1"/>
          <p:nvPr/>
        </p:nvSpPr>
        <p:spPr>
          <a:xfrm>
            <a:off x="1550920" y="6261803"/>
            <a:ext cx="1747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BUSINESS UNDERSTANDING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60AACF2-E33D-5849-ABE7-0D04C103874A}"/>
              </a:ext>
            </a:extLst>
          </p:cNvPr>
          <p:cNvSpPr txBox="1"/>
          <p:nvPr/>
        </p:nvSpPr>
        <p:spPr>
          <a:xfrm>
            <a:off x="7031426" y="6261803"/>
            <a:ext cx="1536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B90000"/>
                </a:solidFill>
              </a:rPr>
              <a:t>MODELING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2D60A2C-2C68-3E40-9759-883CA0722E49}"/>
              </a:ext>
            </a:extLst>
          </p:cNvPr>
          <p:cNvSpPr txBox="1"/>
          <p:nvPr/>
        </p:nvSpPr>
        <p:spPr>
          <a:xfrm>
            <a:off x="5330103" y="6261803"/>
            <a:ext cx="1365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DATA PREPARATION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3E51F3A-D101-CF4A-808D-89F84A9E9CE5}"/>
              </a:ext>
            </a:extLst>
          </p:cNvPr>
          <p:cNvSpPr/>
          <p:nvPr/>
        </p:nvSpPr>
        <p:spPr>
          <a:xfrm>
            <a:off x="3525984" y="6526215"/>
            <a:ext cx="1385455" cy="83127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B1355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278D5A-8025-DD47-96F9-620B18BC352E}"/>
              </a:ext>
            </a:extLst>
          </p:cNvPr>
          <p:cNvSpPr txBox="1"/>
          <p:nvPr/>
        </p:nvSpPr>
        <p:spPr>
          <a:xfrm>
            <a:off x="3490914" y="6264604"/>
            <a:ext cx="145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A5A5A5"/>
                </a:solidFill>
              </a:rPr>
              <a:t>DATA UNDERSTANDING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EA561F-929C-3343-9CDB-1D2D1E67487B}"/>
              </a:ext>
            </a:extLst>
          </p:cNvPr>
          <p:cNvSpPr txBox="1"/>
          <p:nvPr/>
        </p:nvSpPr>
        <p:spPr>
          <a:xfrm>
            <a:off x="8970818" y="6249216"/>
            <a:ext cx="1226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ECONOMIC IMPACT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CCFA01-584C-4692-AA3F-5A9770E14373}"/>
              </a:ext>
            </a:extLst>
          </p:cNvPr>
          <p:cNvSpPr txBox="1"/>
          <p:nvPr/>
        </p:nvSpPr>
        <p:spPr>
          <a:xfrm>
            <a:off x="742486" y="2170438"/>
            <a:ext cx="20705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DEP_TIME_BLK</a:t>
            </a:r>
          </a:p>
          <a:p>
            <a:r>
              <a:rPr lang="en-US">
                <a:solidFill>
                  <a:srgbClr val="002060"/>
                </a:solidFill>
              </a:rPr>
              <a:t>CRS_ELAPSED_TIME</a:t>
            </a: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551459-D1C4-4663-B3AE-025AF8E17C51}"/>
              </a:ext>
            </a:extLst>
          </p:cNvPr>
          <p:cNvSpPr txBox="1"/>
          <p:nvPr/>
        </p:nvSpPr>
        <p:spPr>
          <a:xfrm>
            <a:off x="3326147" y="2165970"/>
            <a:ext cx="20705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B90000"/>
                </a:solidFill>
              </a:rPr>
              <a:t>MONTH</a:t>
            </a:r>
          </a:p>
          <a:p>
            <a:r>
              <a:rPr lang="en-US">
                <a:solidFill>
                  <a:srgbClr val="B90000"/>
                </a:solidFill>
              </a:rPr>
              <a:t>DAY_OF_WEEK</a:t>
            </a:r>
          </a:p>
          <a:p>
            <a:r>
              <a:rPr lang="en-US">
                <a:solidFill>
                  <a:srgbClr val="B90000"/>
                </a:solidFill>
              </a:rPr>
              <a:t>DEP_TIME_BLK</a:t>
            </a:r>
            <a:endParaRPr lang="en-US">
              <a:solidFill>
                <a:srgbClr val="002060"/>
              </a:solidFill>
            </a:endParaRPr>
          </a:p>
          <a:p>
            <a:r>
              <a:rPr lang="en-US">
                <a:solidFill>
                  <a:srgbClr val="002060"/>
                </a:solidFill>
              </a:rPr>
              <a:t>NUMBER_OF_SEATS</a:t>
            </a:r>
          </a:p>
          <a:p>
            <a:r>
              <a:rPr lang="en-US">
                <a:solidFill>
                  <a:srgbClr val="002060"/>
                </a:solidFill>
              </a:rPr>
              <a:t>PLANE_AGE</a:t>
            </a:r>
          </a:p>
          <a:p>
            <a:r>
              <a:rPr lang="en-US">
                <a:solidFill>
                  <a:srgbClr val="002060"/>
                </a:solidFill>
              </a:rPr>
              <a:t>FLIGHT_BLK_NUM</a:t>
            </a: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6881B5-3587-454D-9C6F-5E358D6F4604}"/>
              </a:ext>
            </a:extLst>
          </p:cNvPr>
          <p:cNvSpPr txBox="1"/>
          <p:nvPr/>
        </p:nvSpPr>
        <p:spPr>
          <a:xfrm>
            <a:off x="5909808" y="2161417"/>
            <a:ext cx="2070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B90000"/>
                </a:solidFill>
              </a:rPr>
              <a:t>WT01  WT02  WT03</a:t>
            </a:r>
          </a:p>
          <a:p>
            <a:r>
              <a:rPr lang="en-US">
                <a:solidFill>
                  <a:srgbClr val="B90000"/>
                </a:solidFill>
              </a:rPr>
              <a:t>WT04  WT05  WT08</a:t>
            </a:r>
            <a:endParaRPr lang="en-US">
              <a:solidFill>
                <a:srgbClr val="002060"/>
              </a:solidFill>
            </a:endParaRPr>
          </a:p>
          <a:p>
            <a:r>
              <a:rPr lang="en-US">
                <a:solidFill>
                  <a:srgbClr val="002060"/>
                </a:solidFill>
              </a:rPr>
              <a:t>AWND  PRCP</a:t>
            </a:r>
          </a:p>
          <a:p>
            <a:r>
              <a:rPr lang="en-US">
                <a:solidFill>
                  <a:srgbClr val="002060"/>
                </a:solidFill>
              </a:rPr>
              <a:t>SNOW  SNWD</a:t>
            </a:r>
          </a:p>
          <a:p>
            <a:r>
              <a:rPr lang="en-US">
                <a:solidFill>
                  <a:srgbClr val="002060"/>
                </a:solidFill>
              </a:rPr>
              <a:t>TAVG   TMAX  TMIN</a:t>
            </a:r>
          </a:p>
          <a:p>
            <a:r>
              <a:rPr lang="en-US">
                <a:solidFill>
                  <a:srgbClr val="002060"/>
                </a:solidFill>
              </a:rPr>
              <a:t>WSF2  WSF5</a:t>
            </a:r>
          </a:p>
        </p:txBody>
      </p:sp>
      <p:pic>
        <p:nvPicPr>
          <p:cNvPr id="37" name="Picture 36" descr="Chart, line chart&#10;&#10;Description automatically generated">
            <a:extLst>
              <a:ext uri="{FF2B5EF4-FFF2-40B4-BE49-F238E27FC236}">
                <a16:creationId xmlns:a16="http://schemas.microsoft.com/office/drawing/2014/main" id="{69F4082B-C01C-47C1-A357-715C89D106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567" b="11522"/>
          <a:stretch/>
        </p:blipFill>
        <p:spPr>
          <a:xfrm>
            <a:off x="8821849" y="1190874"/>
            <a:ext cx="1226992" cy="4972664"/>
          </a:xfrm>
          <a:prstGeom prst="rect">
            <a:avLst/>
          </a:prstGeom>
        </p:spPr>
      </p:pic>
      <p:pic>
        <p:nvPicPr>
          <p:cNvPr id="38" name="Picture 37" descr="Chart, line chart&#10;&#10;Description automatically generated">
            <a:extLst>
              <a:ext uri="{FF2B5EF4-FFF2-40B4-BE49-F238E27FC236}">
                <a16:creationId xmlns:a16="http://schemas.microsoft.com/office/drawing/2014/main" id="{A70226A7-2F5D-45E5-BBE4-322F69DC07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60" t="715" r="6992" b="86250"/>
          <a:stretch/>
        </p:blipFill>
        <p:spPr>
          <a:xfrm>
            <a:off x="10539939" y="1225535"/>
            <a:ext cx="909575" cy="1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51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B3160F0-EF1F-A44C-B8C4-B9F54983CFD1}"/>
              </a:ext>
            </a:extLst>
          </p:cNvPr>
          <p:cNvSpPr txBox="1"/>
          <p:nvPr/>
        </p:nvSpPr>
        <p:spPr>
          <a:xfrm>
            <a:off x="-1" y="560894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/>
              <a:t>Step 4: Standardizing Our Dataset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C1520A-B1EF-5D4D-88AF-7F956E55CC87}"/>
              </a:ext>
            </a:extLst>
          </p:cNvPr>
          <p:cNvCxnSpPr>
            <a:cxnSpLocks/>
          </p:cNvCxnSpPr>
          <p:nvPr/>
        </p:nvCxnSpPr>
        <p:spPr>
          <a:xfrm flipV="1">
            <a:off x="756661" y="1274359"/>
            <a:ext cx="7237890" cy="1"/>
          </a:xfrm>
          <a:prstGeom prst="line">
            <a:avLst/>
          </a:prstGeom>
          <a:ln w="25400">
            <a:solidFill>
              <a:srgbClr val="B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ACBBF1-FA40-6B4B-884B-0E52E7A3B440}"/>
              </a:ext>
            </a:extLst>
          </p:cNvPr>
          <p:cNvCxnSpPr>
            <a:cxnSpLocks/>
          </p:cNvCxnSpPr>
          <p:nvPr/>
        </p:nvCxnSpPr>
        <p:spPr>
          <a:xfrm>
            <a:off x="8499765" y="1250935"/>
            <a:ext cx="0" cy="4818225"/>
          </a:xfrm>
          <a:prstGeom prst="line">
            <a:avLst/>
          </a:prstGeom>
          <a:ln>
            <a:solidFill>
              <a:srgbClr val="C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44686B2-67F9-4571-A278-3A9D3C5D9C66}"/>
              </a:ext>
            </a:extLst>
          </p:cNvPr>
          <p:cNvSpPr txBox="1"/>
          <p:nvPr/>
        </p:nvSpPr>
        <p:spPr>
          <a:xfrm>
            <a:off x="756661" y="1544927"/>
            <a:ext cx="7237890" cy="307777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FEATURES</a:t>
            </a:r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9AD6171E-80F0-A14F-B477-1E54BDFC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FB62C9D-0E88-C94F-8761-FA947C79A3EF}"/>
              </a:ext>
            </a:extLst>
          </p:cNvPr>
          <p:cNvSpPr txBox="1"/>
          <p:nvPr/>
        </p:nvSpPr>
        <p:spPr>
          <a:xfrm>
            <a:off x="5449040" y="402805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>
                <a:ea typeface="Montserrat" charset="0"/>
                <a:cs typeface="Montserrat" charset="0"/>
              </a:rPr>
              <a:t>Modeling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8565B19-9E63-4F64-B011-19FF0B313C59}"/>
              </a:ext>
            </a:extLst>
          </p:cNvPr>
          <p:cNvSpPr/>
          <p:nvPr/>
        </p:nvSpPr>
        <p:spPr>
          <a:xfrm>
            <a:off x="748281" y="4564320"/>
            <a:ext cx="7246266" cy="345755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87D5E9-4F36-437A-80B0-17500B3EC8A2}"/>
              </a:ext>
            </a:extLst>
          </p:cNvPr>
          <p:cNvSpPr txBox="1"/>
          <p:nvPr/>
        </p:nvSpPr>
        <p:spPr>
          <a:xfrm>
            <a:off x="748280" y="4586611"/>
            <a:ext cx="7246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PERFORMANCE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A7BA87-33D5-4997-9116-45F84D681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69591"/>
              </p:ext>
            </p:extLst>
          </p:nvPr>
        </p:nvGraphicFramePr>
        <p:xfrm>
          <a:off x="756661" y="5156677"/>
          <a:ext cx="7237890" cy="73713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206315">
                  <a:extLst>
                    <a:ext uri="{9D8B030D-6E8A-4147-A177-3AD203B41FA5}">
                      <a16:colId xmlns:a16="http://schemas.microsoft.com/office/drawing/2014/main" val="2349061979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3684980584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4053326118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1475851592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796997575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2027766418"/>
                    </a:ext>
                  </a:extLst>
                </a:gridCol>
              </a:tblGrid>
              <a:tr h="36856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LR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Lasso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Ridge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kNN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Tree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solidFill>
                            <a:schemeClr val="tx1"/>
                          </a:solidFill>
                        </a:rPr>
                        <a:t>XGBoost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321258"/>
                  </a:ext>
                </a:extLst>
              </a:tr>
              <a:tr h="36856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413.09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431.04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413.13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465.32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822.12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422.84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445221"/>
                  </a:ext>
                </a:extLst>
              </a:tr>
            </a:tbl>
          </a:graphicData>
        </a:graphic>
      </p:graphicFrame>
      <p:sp>
        <p:nvSpPr>
          <p:cNvPr id="59" name="Rectangle 58">
            <a:extLst>
              <a:ext uri="{FF2B5EF4-FFF2-40B4-BE49-F238E27FC236}">
                <a16:creationId xmlns:a16="http://schemas.microsoft.com/office/drawing/2014/main" id="{CBAD1A43-2AD3-E14A-8CCB-A965B3684854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91CFBAF-B825-134F-97A0-C9A8CA2AD82E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F4E941-DBA5-B742-AB7C-DCDF008BB1C9}"/>
              </a:ext>
            </a:extLst>
          </p:cNvPr>
          <p:cNvSpPr/>
          <p:nvPr/>
        </p:nvSpPr>
        <p:spPr>
          <a:xfrm>
            <a:off x="1731821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rgbClr val="E8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D9788A1-CED3-2945-A09A-E7673C5F4129}"/>
              </a:ext>
            </a:extLst>
          </p:cNvPr>
          <p:cNvSpPr/>
          <p:nvPr/>
        </p:nvSpPr>
        <p:spPr>
          <a:xfrm>
            <a:off x="5320147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7EC8C9-ABA7-CC4B-9F1C-F7EF53723AC3}"/>
              </a:ext>
            </a:extLst>
          </p:cNvPr>
          <p:cNvSpPr/>
          <p:nvPr/>
        </p:nvSpPr>
        <p:spPr>
          <a:xfrm>
            <a:off x="7114310" y="6526215"/>
            <a:ext cx="1385455" cy="8312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15CDA81-3362-184A-9394-308D95BC75AC}"/>
              </a:ext>
            </a:extLst>
          </p:cNvPr>
          <p:cNvSpPr/>
          <p:nvPr/>
        </p:nvSpPr>
        <p:spPr>
          <a:xfrm>
            <a:off x="8908473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A1B22A-10F8-AC44-94D5-41D789750866}"/>
              </a:ext>
            </a:extLst>
          </p:cNvPr>
          <p:cNvSpPr txBox="1"/>
          <p:nvPr/>
        </p:nvSpPr>
        <p:spPr>
          <a:xfrm>
            <a:off x="1550920" y="6261803"/>
            <a:ext cx="1747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BUSINESS UNDERSTANDING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60AACF2-E33D-5849-ABE7-0D04C103874A}"/>
              </a:ext>
            </a:extLst>
          </p:cNvPr>
          <p:cNvSpPr txBox="1"/>
          <p:nvPr/>
        </p:nvSpPr>
        <p:spPr>
          <a:xfrm>
            <a:off x="7031426" y="6261803"/>
            <a:ext cx="1536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B90000"/>
                </a:solidFill>
              </a:rPr>
              <a:t>MODELING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2D60A2C-2C68-3E40-9759-883CA0722E49}"/>
              </a:ext>
            </a:extLst>
          </p:cNvPr>
          <p:cNvSpPr txBox="1"/>
          <p:nvPr/>
        </p:nvSpPr>
        <p:spPr>
          <a:xfrm>
            <a:off x="5330103" y="6261803"/>
            <a:ext cx="1365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DATA PREPARATION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3E51F3A-D101-CF4A-808D-89F84A9E9CE5}"/>
              </a:ext>
            </a:extLst>
          </p:cNvPr>
          <p:cNvSpPr/>
          <p:nvPr/>
        </p:nvSpPr>
        <p:spPr>
          <a:xfrm>
            <a:off x="3525984" y="6526215"/>
            <a:ext cx="1385455" cy="83127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B1355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278D5A-8025-DD47-96F9-620B18BC352E}"/>
              </a:ext>
            </a:extLst>
          </p:cNvPr>
          <p:cNvSpPr txBox="1"/>
          <p:nvPr/>
        </p:nvSpPr>
        <p:spPr>
          <a:xfrm>
            <a:off x="3490914" y="6264604"/>
            <a:ext cx="145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A5A5A5"/>
                </a:solidFill>
              </a:rPr>
              <a:t>DATA UNDERSTANDING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EA561F-929C-3343-9CDB-1D2D1E67487B}"/>
              </a:ext>
            </a:extLst>
          </p:cNvPr>
          <p:cNvSpPr txBox="1"/>
          <p:nvPr/>
        </p:nvSpPr>
        <p:spPr>
          <a:xfrm>
            <a:off x="8970818" y="6249216"/>
            <a:ext cx="1226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ECONOMIC IMPACT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CCFA01-584C-4692-AA3F-5A9770E14373}"/>
              </a:ext>
            </a:extLst>
          </p:cNvPr>
          <p:cNvSpPr txBox="1"/>
          <p:nvPr/>
        </p:nvSpPr>
        <p:spPr>
          <a:xfrm>
            <a:off x="742486" y="2170438"/>
            <a:ext cx="20705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DEP_TIME_BLK</a:t>
            </a:r>
          </a:p>
          <a:p>
            <a:r>
              <a:rPr lang="en-US">
                <a:solidFill>
                  <a:srgbClr val="002060"/>
                </a:solidFill>
              </a:rPr>
              <a:t>CRS_ELAPSED_TIME</a:t>
            </a: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551459-D1C4-4663-B3AE-025AF8E17C51}"/>
              </a:ext>
            </a:extLst>
          </p:cNvPr>
          <p:cNvSpPr txBox="1"/>
          <p:nvPr/>
        </p:nvSpPr>
        <p:spPr>
          <a:xfrm>
            <a:off x="3326147" y="2165970"/>
            <a:ext cx="20705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B90000"/>
                </a:solidFill>
              </a:rPr>
              <a:t>MONTH</a:t>
            </a:r>
          </a:p>
          <a:p>
            <a:r>
              <a:rPr lang="en-US">
                <a:solidFill>
                  <a:srgbClr val="B90000"/>
                </a:solidFill>
              </a:rPr>
              <a:t>DAY_OF_WEEK</a:t>
            </a:r>
          </a:p>
          <a:p>
            <a:r>
              <a:rPr lang="en-US">
                <a:solidFill>
                  <a:srgbClr val="B90000"/>
                </a:solidFill>
              </a:rPr>
              <a:t>DEP_TIME_BLK</a:t>
            </a:r>
            <a:endParaRPr lang="en-US">
              <a:solidFill>
                <a:srgbClr val="002060"/>
              </a:solidFill>
            </a:endParaRPr>
          </a:p>
          <a:p>
            <a:r>
              <a:rPr lang="en-US">
                <a:solidFill>
                  <a:srgbClr val="002060"/>
                </a:solidFill>
              </a:rPr>
              <a:t>NUMBER_OF_SEATS</a:t>
            </a:r>
          </a:p>
          <a:p>
            <a:r>
              <a:rPr lang="en-US">
                <a:solidFill>
                  <a:srgbClr val="002060"/>
                </a:solidFill>
              </a:rPr>
              <a:t>PLANE_AGE</a:t>
            </a:r>
          </a:p>
          <a:p>
            <a:r>
              <a:rPr lang="en-US">
                <a:solidFill>
                  <a:srgbClr val="002060"/>
                </a:solidFill>
              </a:rPr>
              <a:t>FLIGHT_BLK_NUM</a:t>
            </a: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6881B5-3587-454D-9C6F-5E358D6F4604}"/>
              </a:ext>
            </a:extLst>
          </p:cNvPr>
          <p:cNvSpPr txBox="1"/>
          <p:nvPr/>
        </p:nvSpPr>
        <p:spPr>
          <a:xfrm>
            <a:off x="5909808" y="2161417"/>
            <a:ext cx="2070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B90000"/>
                </a:solidFill>
              </a:rPr>
              <a:t>WT01  WT02  WT03</a:t>
            </a:r>
          </a:p>
          <a:p>
            <a:r>
              <a:rPr lang="en-US">
                <a:solidFill>
                  <a:srgbClr val="B90000"/>
                </a:solidFill>
              </a:rPr>
              <a:t>WT04  WT05  WT08</a:t>
            </a:r>
            <a:endParaRPr lang="en-US">
              <a:solidFill>
                <a:srgbClr val="002060"/>
              </a:solidFill>
            </a:endParaRPr>
          </a:p>
          <a:p>
            <a:r>
              <a:rPr lang="en-US">
                <a:solidFill>
                  <a:srgbClr val="002060"/>
                </a:solidFill>
              </a:rPr>
              <a:t>AWND  PRCP</a:t>
            </a:r>
          </a:p>
          <a:p>
            <a:r>
              <a:rPr lang="en-US">
                <a:solidFill>
                  <a:srgbClr val="002060"/>
                </a:solidFill>
              </a:rPr>
              <a:t>SNOW  SNWD</a:t>
            </a:r>
          </a:p>
          <a:p>
            <a:r>
              <a:rPr lang="en-US">
                <a:solidFill>
                  <a:srgbClr val="002060"/>
                </a:solidFill>
              </a:rPr>
              <a:t>TAVG   TMAX  TMIN</a:t>
            </a:r>
          </a:p>
          <a:p>
            <a:r>
              <a:rPr lang="en-US">
                <a:solidFill>
                  <a:srgbClr val="002060"/>
                </a:solidFill>
              </a:rPr>
              <a:t>WSF2  WSF5</a:t>
            </a:r>
          </a:p>
        </p:txBody>
      </p:sp>
      <p:pic>
        <p:nvPicPr>
          <p:cNvPr id="37" name="Picture 36" descr="Chart, line chart&#10;&#10;Description automatically generated">
            <a:extLst>
              <a:ext uri="{FF2B5EF4-FFF2-40B4-BE49-F238E27FC236}">
                <a16:creationId xmlns:a16="http://schemas.microsoft.com/office/drawing/2014/main" id="{69F4082B-C01C-47C1-A357-715C89D106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944" b="11522"/>
          <a:stretch/>
        </p:blipFill>
        <p:spPr>
          <a:xfrm>
            <a:off x="8821848" y="1190874"/>
            <a:ext cx="1668349" cy="4972664"/>
          </a:xfrm>
          <a:prstGeom prst="rect">
            <a:avLst/>
          </a:prstGeom>
        </p:spPr>
      </p:pic>
      <p:pic>
        <p:nvPicPr>
          <p:cNvPr id="38" name="Picture 37" descr="Chart, line chart&#10;&#10;Description automatically generated">
            <a:extLst>
              <a:ext uri="{FF2B5EF4-FFF2-40B4-BE49-F238E27FC236}">
                <a16:creationId xmlns:a16="http://schemas.microsoft.com/office/drawing/2014/main" id="{A70226A7-2F5D-45E5-BBE4-322F69DC07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60" t="715" r="6992" b="86250"/>
          <a:stretch/>
        </p:blipFill>
        <p:spPr>
          <a:xfrm>
            <a:off x="10539939" y="1225535"/>
            <a:ext cx="909575" cy="1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60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B3160F0-EF1F-A44C-B8C4-B9F54983CFD1}"/>
              </a:ext>
            </a:extLst>
          </p:cNvPr>
          <p:cNvSpPr txBox="1"/>
          <p:nvPr/>
        </p:nvSpPr>
        <p:spPr>
          <a:xfrm>
            <a:off x="-1" y="560894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/>
              <a:t>Step 5: Conducting Feature Selection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C1520A-B1EF-5D4D-88AF-7F956E55CC87}"/>
              </a:ext>
            </a:extLst>
          </p:cNvPr>
          <p:cNvCxnSpPr>
            <a:cxnSpLocks/>
          </p:cNvCxnSpPr>
          <p:nvPr/>
        </p:nvCxnSpPr>
        <p:spPr>
          <a:xfrm flipV="1">
            <a:off x="756661" y="1274359"/>
            <a:ext cx="7237890" cy="1"/>
          </a:xfrm>
          <a:prstGeom prst="line">
            <a:avLst/>
          </a:prstGeom>
          <a:ln w="25400">
            <a:solidFill>
              <a:srgbClr val="B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ACBBF1-FA40-6B4B-884B-0E52E7A3B440}"/>
              </a:ext>
            </a:extLst>
          </p:cNvPr>
          <p:cNvCxnSpPr>
            <a:cxnSpLocks/>
          </p:cNvCxnSpPr>
          <p:nvPr/>
        </p:nvCxnSpPr>
        <p:spPr>
          <a:xfrm>
            <a:off x="8499765" y="1250935"/>
            <a:ext cx="0" cy="4818225"/>
          </a:xfrm>
          <a:prstGeom prst="line">
            <a:avLst/>
          </a:prstGeom>
          <a:ln>
            <a:solidFill>
              <a:srgbClr val="C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44686B2-67F9-4571-A278-3A9D3C5D9C66}"/>
              </a:ext>
            </a:extLst>
          </p:cNvPr>
          <p:cNvSpPr txBox="1"/>
          <p:nvPr/>
        </p:nvSpPr>
        <p:spPr>
          <a:xfrm>
            <a:off x="756661" y="1544927"/>
            <a:ext cx="7237890" cy="307777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MSE SCORE WITH THE CHANGE OF FEATURES</a:t>
            </a:r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9AD6171E-80F0-A14F-B477-1E54BDFC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FB62C9D-0E88-C94F-8761-FA947C79A3EF}"/>
              </a:ext>
            </a:extLst>
          </p:cNvPr>
          <p:cNvSpPr txBox="1"/>
          <p:nvPr/>
        </p:nvSpPr>
        <p:spPr>
          <a:xfrm>
            <a:off x="5449040" y="402805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>
                <a:ea typeface="Montserrat" charset="0"/>
                <a:cs typeface="Montserrat" charset="0"/>
              </a:rPr>
              <a:t>Modeling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8565B19-9E63-4F64-B011-19FF0B313C59}"/>
              </a:ext>
            </a:extLst>
          </p:cNvPr>
          <p:cNvSpPr/>
          <p:nvPr/>
        </p:nvSpPr>
        <p:spPr>
          <a:xfrm>
            <a:off x="748281" y="4564320"/>
            <a:ext cx="7246266" cy="345755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87D5E9-4F36-437A-80B0-17500B3EC8A2}"/>
              </a:ext>
            </a:extLst>
          </p:cNvPr>
          <p:cNvSpPr txBox="1"/>
          <p:nvPr/>
        </p:nvSpPr>
        <p:spPr>
          <a:xfrm>
            <a:off x="748280" y="4586611"/>
            <a:ext cx="7246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PERFORMANCE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A7BA87-33D5-4997-9116-45F84D68132B}"/>
              </a:ext>
            </a:extLst>
          </p:cNvPr>
          <p:cNvGraphicFramePr>
            <a:graphicFrameLocks noGrp="1"/>
          </p:cNvGraphicFramePr>
          <p:nvPr/>
        </p:nvGraphicFramePr>
        <p:xfrm>
          <a:off x="756661" y="5156677"/>
          <a:ext cx="7237890" cy="73713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206315">
                  <a:extLst>
                    <a:ext uri="{9D8B030D-6E8A-4147-A177-3AD203B41FA5}">
                      <a16:colId xmlns:a16="http://schemas.microsoft.com/office/drawing/2014/main" val="2349061979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3684980584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4053326118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1475851592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796997575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2027766418"/>
                    </a:ext>
                  </a:extLst>
                </a:gridCol>
              </a:tblGrid>
              <a:tr h="36856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LR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Lasso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Ridge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kNN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Tree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solidFill>
                            <a:schemeClr val="tx1"/>
                          </a:solidFill>
                        </a:rPr>
                        <a:t>XGBoost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321258"/>
                  </a:ext>
                </a:extLst>
              </a:tr>
              <a:tr h="36856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412.27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437.57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412.27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450.34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410.73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405.17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445221"/>
                  </a:ext>
                </a:extLst>
              </a:tr>
            </a:tbl>
          </a:graphicData>
        </a:graphic>
      </p:graphicFrame>
      <p:sp>
        <p:nvSpPr>
          <p:cNvPr id="59" name="Rectangle 58">
            <a:extLst>
              <a:ext uri="{FF2B5EF4-FFF2-40B4-BE49-F238E27FC236}">
                <a16:creationId xmlns:a16="http://schemas.microsoft.com/office/drawing/2014/main" id="{CBAD1A43-2AD3-E14A-8CCB-A965B3684854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91CFBAF-B825-134F-97A0-C9A8CA2AD82E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F4E941-DBA5-B742-AB7C-DCDF008BB1C9}"/>
              </a:ext>
            </a:extLst>
          </p:cNvPr>
          <p:cNvSpPr/>
          <p:nvPr/>
        </p:nvSpPr>
        <p:spPr>
          <a:xfrm>
            <a:off x="1731821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rgbClr val="E8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D9788A1-CED3-2945-A09A-E7673C5F4129}"/>
              </a:ext>
            </a:extLst>
          </p:cNvPr>
          <p:cNvSpPr/>
          <p:nvPr/>
        </p:nvSpPr>
        <p:spPr>
          <a:xfrm>
            <a:off x="5320147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7EC8C9-ABA7-CC4B-9F1C-F7EF53723AC3}"/>
              </a:ext>
            </a:extLst>
          </p:cNvPr>
          <p:cNvSpPr/>
          <p:nvPr/>
        </p:nvSpPr>
        <p:spPr>
          <a:xfrm>
            <a:off x="7114310" y="6526215"/>
            <a:ext cx="1385455" cy="8312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15CDA81-3362-184A-9394-308D95BC75AC}"/>
              </a:ext>
            </a:extLst>
          </p:cNvPr>
          <p:cNvSpPr/>
          <p:nvPr/>
        </p:nvSpPr>
        <p:spPr>
          <a:xfrm>
            <a:off x="8908473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A1B22A-10F8-AC44-94D5-41D789750866}"/>
              </a:ext>
            </a:extLst>
          </p:cNvPr>
          <p:cNvSpPr txBox="1"/>
          <p:nvPr/>
        </p:nvSpPr>
        <p:spPr>
          <a:xfrm>
            <a:off x="1550920" y="6261803"/>
            <a:ext cx="1747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BUSINESS UNDERSTANDING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60AACF2-E33D-5849-ABE7-0D04C103874A}"/>
              </a:ext>
            </a:extLst>
          </p:cNvPr>
          <p:cNvSpPr txBox="1"/>
          <p:nvPr/>
        </p:nvSpPr>
        <p:spPr>
          <a:xfrm>
            <a:off x="7031426" y="6261803"/>
            <a:ext cx="1536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B90000"/>
                </a:solidFill>
              </a:rPr>
              <a:t>MODELING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2D60A2C-2C68-3E40-9759-883CA0722E49}"/>
              </a:ext>
            </a:extLst>
          </p:cNvPr>
          <p:cNvSpPr txBox="1"/>
          <p:nvPr/>
        </p:nvSpPr>
        <p:spPr>
          <a:xfrm>
            <a:off x="5330103" y="6261803"/>
            <a:ext cx="1365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DATA PREPARATION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3E51F3A-D101-CF4A-808D-89F84A9E9CE5}"/>
              </a:ext>
            </a:extLst>
          </p:cNvPr>
          <p:cNvSpPr/>
          <p:nvPr/>
        </p:nvSpPr>
        <p:spPr>
          <a:xfrm>
            <a:off x="3525984" y="6526215"/>
            <a:ext cx="1385455" cy="83127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B1355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278D5A-8025-DD47-96F9-620B18BC352E}"/>
              </a:ext>
            </a:extLst>
          </p:cNvPr>
          <p:cNvSpPr txBox="1"/>
          <p:nvPr/>
        </p:nvSpPr>
        <p:spPr>
          <a:xfrm>
            <a:off x="3490914" y="6264604"/>
            <a:ext cx="145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A5A5A5"/>
                </a:solidFill>
              </a:rPr>
              <a:t>DATA UNDERSTANDING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EA561F-929C-3343-9CDB-1D2D1E67487B}"/>
              </a:ext>
            </a:extLst>
          </p:cNvPr>
          <p:cNvSpPr txBox="1"/>
          <p:nvPr/>
        </p:nvSpPr>
        <p:spPr>
          <a:xfrm>
            <a:off x="8970818" y="6249216"/>
            <a:ext cx="1226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ECONOMIC IMPACT</a:t>
            </a:r>
          </a:p>
        </p:txBody>
      </p:sp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E165DB84-E7B6-4B7C-BF59-1CDCB3F1B1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054" b="1867"/>
          <a:stretch/>
        </p:blipFill>
        <p:spPr>
          <a:xfrm>
            <a:off x="647896" y="2149741"/>
            <a:ext cx="3532689" cy="2192795"/>
          </a:xfrm>
          <a:prstGeom prst="rect">
            <a:avLst/>
          </a:prstGeom>
        </p:spPr>
      </p:pic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C59BA18C-165F-4381-B1F0-656753AB1FD1}"/>
              </a:ext>
            </a:extLst>
          </p:cNvPr>
          <p:cNvGraphicFramePr>
            <a:graphicFrameLocks noGrp="1"/>
          </p:cNvGraphicFramePr>
          <p:nvPr/>
        </p:nvGraphicFramePr>
        <p:xfrm>
          <a:off x="4468826" y="2149741"/>
          <a:ext cx="3525723" cy="1976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241">
                  <a:extLst>
                    <a:ext uri="{9D8B030D-6E8A-4147-A177-3AD203B41FA5}">
                      <a16:colId xmlns:a16="http://schemas.microsoft.com/office/drawing/2014/main" val="837264641"/>
                    </a:ext>
                  </a:extLst>
                </a:gridCol>
                <a:gridCol w="1175241">
                  <a:extLst>
                    <a:ext uri="{9D8B030D-6E8A-4147-A177-3AD203B41FA5}">
                      <a16:colId xmlns:a16="http://schemas.microsoft.com/office/drawing/2014/main" val="3836714892"/>
                    </a:ext>
                  </a:extLst>
                </a:gridCol>
                <a:gridCol w="1175241">
                  <a:extLst>
                    <a:ext uri="{9D8B030D-6E8A-4147-A177-3AD203B41FA5}">
                      <a16:colId xmlns:a16="http://schemas.microsoft.com/office/drawing/2014/main" val="3964046168"/>
                    </a:ext>
                  </a:extLst>
                </a:gridCol>
              </a:tblGrid>
              <a:tr h="494122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LR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Lasso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Ridge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484222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448671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XGBoost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76954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321475"/>
                  </a:ext>
                </a:extLst>
              </a:tr>
            </a:tbl>
          </a:graphicData>
        </a:graphic>
      </p:graphicFrame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92C684E7-4FBC-4F96-BA1C-677D197662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479" b="11522"/>
          <a:stretch/>
        </p:blipFill>
        <p:spPr>
          <a:xfrm>
            <a:off x="8821848" y="1190874"/>
            <a:ext cx="2105232" cy="4972664"/>
          </a:xfrm>
          <a:prstGeom prst="rect">
            <a:avLst/>
          </a:prstGeom>
        </p:spPr>
      </p:pic>
      <p:pic>
        <p:nvPicPr>
          <p:cNvPr id="30" name="Picture 29" descr="Chart, line chart&#10;&#10;Description automatically generated">
            <a:extLst>
              <a:ext uri="{FF2B5EF4-FFF2-40B4-BE49-F238E27FC236}">
                <a16:creationId xmlns:a16="http://schemas.microsoft.com/office/drawing/2014/main" id="{E2F201F6-6C42-43DA-84D4-72C5D88D42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560" t="715" r="6992" b="86250"/>
          <a:stretch/>
        </p:blipFill>
        <p:spPr>
          <a:xfrm>
            <a:off x="10539939" y="1225535"/>
            <a:ext cx="909575" cy="1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28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B3160F0-EF1F-A44C-B8C4-B9F54983CFD1}"/>
              </a:ext>
            </a:extLst>
          </p:cNvPr>
          <p:cNvSpPr txBox="1"/>
          <p:nvPr/>
        </p:nvSpPr>
        <p:spPr>
          <a:xfrm>
            <a:off x="-1" y="560894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/>
              <a:t>Step 6: Hyperparameter Tuning Our Models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C1520A-B1EF-5D4D-88AF-7F956E55CC87}"/>
              </a:ext>
            </a:extLst>
          </p:cNvPr>
          <p:cNvCxnSpPr>
            <a:cxnSpLocks/>
          </p:cNvCxnSpPr>
          <p:nvPr/>
        </p:nvCxnSpPr>
        <p:spPr>
          <a:xfrm flipV="1">
            <a:off x="756661" y="1274359"/>
            <a:ext cx="7237890" cy="1"/>
          </a:xfrm>
          <a:prstGeom prst="line">
            <a:avLst/>
          </a:prstGeom>
          <a:ln w="25400">
            <a:solidFill>
              <a:srgbClr val="B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ACBBF1-FA40-6B4B-884B-0E52E7A3B440}"/>
              </a:ext>
            </a:extLst>
          </p:cNvPr>
          <p:cNvCxnSpPr>
            <a:cxnSpLocks/>
          </p:cNvCxnSpPr>
          <p:nvPr/>
        </p:nvCxnSpPr>
        <p:spPr>
          <a:xfrm>
            <a:off x="8499765" y="1250935"/>
            <a:ext cx="0" cy="4818225"/>
          </a:xfrm>
          <a:prstGeom prst="line">
            <a:avLst/>
          </a:prstGeom>
          <a:ln>
            <a:solidFill>
              <a:srgbClr val="C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44686B2-67F9-4571-A278-3A9D3C5D9C66}"/>
              </a:ext>
            </a:extLst>
          </p:cNvPr>
          <p:cNvSpPr txBox="1"/>
          <p:nvPr/>
        </p:nvSpPr>
        <p:spPr>
          <a:xfrm>
            <a:off x="756661" y="1544927"/>
            <a:ext cx="7237890" cy="307777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PARAMETERS</a:t>
            </a:r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9AD6171E-80F0-A14F-B477-1E54BDFC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FB62C9D-0E88-C94F-8761-FA947C79A3EF}"/>
              </a:ext>
            </a:extLst>
          </p:cNvPr>
          <p:cNvSpPr txBox="1"/>
          <p:nvPr/>
        </p:nvSpPr>
        <p:spPr>
          <a:xfrm>
            <a:off x="5449040" y="402805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>
                <a:ea typeface="Montserrat" charset="0"/>
                <a:cs typeface="Montserrat" charset="0"/>
              </a:rPr>
              <a:t>Modeling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8565B19-9E63-4F64-B011-19FF0B313C59}"/>
              </a:ext>
            </a:extLst>
          </p:cNvPr>
          <p:cNvSpPr/>
          <p:nvPr/>
        </p:nvSpPr>
        <p:spPr>
          <a:xfrm>
            <a:off x="748281" y="4564320"/>
            <a:ext cx="7246266" cy="345755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87D5E9-4F36-437A-80B0-17500B3EC8A2}"/>
              </a:ext>
            </a:extLst>
          </p:cNvPr>
          <p:cNvSpPr txBox="1"/>
          <p:nvPr/>
        </p:nvSpPr>
        <p:spPr>
          <a:xfrm>
            <a:off x="748280" y="4586611"/>
            <a:ext cx="7246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PERFORMANCE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A7BA87-33D5-4997-9116-45F84D681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52016"/>
              </p:ext>
            </p:extLst>
          </p:nvPr>
        </p:nvGraphicFramePr>
        <p:xfrm>
          <a:off x="756661" y="5156677"/>
          <a:ext cx="7237890" cy="73713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206315">
                  <a:extLst>
                    <a:ext uri="{9D8B030D-6E8A-4147-A177-3AD203B41FA5}">
                      <a16:colId xmlns:a16="http://schemas.microsoft.com/office/drawing/2014/main" val="2349061979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3684980584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4053326118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1475851592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796997575"/>
                    </a:ext>
                  </a:extLst>
                </a:gridCol>
                <a:gridCol w="1206315">
                  <a:extLst>
                    <a:ext uri="{9D8B030D-6E8A-4147-A177-3AD203B41FA5}">
                      <a16:colId xmlns:a16="http://schemas.microsoft.com/office/drawing/2014/main" val="2027766418"/>
                    </a:ext>
                  </a:extLst>
                </a:gridCol>
              </a:tblGrid>
              <a:tr h="36856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LR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Lasso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Ridge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kNN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Tree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XGBoost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321258"/>
                  </a:ext>
                </a:extLst>
              </a:tr>
              <a:tr h="36856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412.27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422.89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412.27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421.24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410.47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396.49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445221"/>
                  </a:ext>
                </a:extLst>
              </a:tr>
            </a:tbl>
          </a:graphicData>
        </a:graphic>
      </p:graphicFrame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650C0CF-72FB-43B9-84A3-1B950875C6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522"/>
          <a:stretch/>
        </p:blipFill>
        <p:spPr>
          <a:xfrm>
            <a:off x="8821847" y="1190874"/>
            <a:ext cx="2825030" cy="4972664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C7F908C-8E69-4D79-80F4-925235162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947318"/>
              </p:ext>
            </p:extLst>
          </p:nvPr>
        </p:nvGraphicFramePr>
        <p:xfrm>
          <a:off x="756657" y="2291225"/>
          <a:ext cx="7237886" cy="181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192">
                  <a:extLst>
                    <a:ext uri="{9D8B030D-6E8A-4147-A177-3AD203B41FA5}">
                      <a16:colId xmlns:a16="http://schemas.microsoft.com/office/drawing/2014/main" val="837264641"/>
                    </a:ext>
                  </a:extLst>
                </a:gridCol>
                <a:gridCol w="6017694">
                  <a:extLst>
                    <a:ext uri="{9D8B030D-6E8A-4147-A177-3AD203B41FA5}">
                      <a16:colId xmlns:a16="http://schemas.microsoft.com/office/drawing/2014/main" val="3836714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/>
                          </a:solidFill>
                        </a:rPr>
                        <a:t>Lasso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alpha=0.001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484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/>
                        <a:t>Ridge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alpha=0.001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44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err="1"/>
                        <a:t>kNN</a:t>
                      </a:r>
                      <a:endParaRPr lang="en-US" sz="16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err="1"/>
                        <a:t>n_neighnors</a:t>
                      </a:r>
                      <a:r>
                        <a:rPr lang="en-US" sz="1600"/>
                        <a:t>=45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76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/>
                        <a:t>Tree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err="1"/>
                        <a:t>max_depth</a:t>
                      </a:r>
                      <a:r>
                        <a:rPr lang="en-US" sz="1600"/>
                        <a:t>=15, </a:t>
                      </a:r>
                      <a:r>
                        <a:rPr lang="en-US" sz="1600" err="1"/>
                        <a:t>min_samples_leaf</a:t>
                      </a:r>
                      <a:r>
                        <a:rPr lang="en-US" sz="1600"/>
                        <a:t>=3, </a:t>
                      </a:r>
                      <a:r>
                        <a:rPr lang="en-US" sz="1600" err="1"/>
                        <a:t>min_impurity_decrease</a:t>
                      </a:r>
                      <a:r>
                        <a:rPr lang="en-US" sz="1600"/>
                        <a:t>=0.005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321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err="1"/>
                        <a:t>XGBoost</a:t>
                      </a:r>
                      <a:endParaRPr lang="en-US" sz="16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err="1"/>
                        <a:t>max_depth</a:t>
                      </a:r>
                      <a:r>
                        <a:rPr lang="en-US" sz="1600"/>
                        <a:t>=10, </a:t>
                      </a:r>
                      <a:r>
                        <a:rPr lang="en-US" sz="1600" err="1"/>
                        <a:t>n_estimators</a:t>
                      </a:r>
                      <a:r>
                        <a:rPr lang="en-US" sz="1600"/>
                        <a:t>=25, </a:t>
                      </a:r>
                      <a:r>
                        <a:rPr lang="en-US" sz="1600" err="1"/>
                        <a:t>learning_rate</a:t>
                      </a:r>
                      <a:r>
                        <a:rPr lang="en-US" sz="1600"/>
                        <a:t>=0.1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411180"/>
                  </a:ext>
                </a:extLst>
              </a:tr>
            </a:tbl>
          </a:graphicData>
        </a:graphic>
      </p:graphicFrame>
      <p:pic>
        <p:nvPicPr>
          <p:cNvPr id="46" name="Picture 45" descr="Chart, line chart&#10;&#10;Description automatically generated">
            <a:extLst>
              <a:ext uri="{FF2B5EF4-FFF2-40B4-BE49-F238E27FC236}">
                <a16:creationId xmlns:a16="http://schemas.microsoft.com/office/drawing/2014/main" id="{9A152C06-8505-47F9-BFDD-0C9292E931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60" t="715" r="6992" b="86250"/>
          <a:stretch/>
        </p:blipFill>
        <p:spPr>
          <a:xfrm>
            <a:off x="10539939" y="1225535"/>
            <a:ext cx="909575" cy="1278482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BAD1A43-2AD3-E14A-8CCB-A965B3684854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91CFBAF-B825-134F-97A0-C9A8CA2AD82E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F4E941-DBA5-B742-AB7C-DCDF008BB1C9}"/>
              </a:ext>
            </a:extLst>
          </p:cNvPr>
          <p:cNvSpPr/>
          <p:nvPr/>
        </p:nvSpPr>
        <p:spPr>
          <a:xfrm>
            <a:off x="1731821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rgbClr val="E8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D9788A1-CED3-2945-A09A-E7673C5F4129}"/>
              </a:ext>
            </a:extLst>
          </p:cNvPr>
          <p:cNvSpPr/>
          <p:nvPr/>
        </p:nvSpPr>
        <p:spPr>
          <a:xfrm>
            <a:off x="5320147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7EC8C9-ABA7-CC4B-9F1C-F7EF53723AC3}"/>
              </a:ext>
            </a:extLst>
          </p:cNvPr>
          <p:cNvSpPr/>
          <p:nvPr/>
        </p:nvSpPr>
        <p:spPr>
          <a:xfrm>
            <a:off x="7114310" y="6526215"/>
            <a:ext cx="1385455" cy="8312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15CDA81-3362-184A-9394-308D95BC75AC}"/>
              </a:ext>
            </a:extLst>
          </p:cNvPr>
          <p:cNvSpPr/>
          <p:nvPr/>
        </p:nvSpPr>
        <p:spPr>
          <a:xfrm>
            <a:off x="8908473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A1B22A-10F8-AC44-94D5-41D789750866}"/>
              </a:ext>
            </a:extLst>
          </p:cNvPr>
          <p:cNvSpPr txBox="1"/>
          <p:nvPr/>
        </p:nvSpPr>
        <p:spPr>
          <a:xfrm>
            <a:off x="1550920" y="6261803"/>
            <a:ext cx="1747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BUSINESS UNDERSTANDING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60AACF2-E33D-5849-ABE7-0D04C103874A}"/>
              </a:ext>
            </a:extLst>
          </p:cNvPr>
          <p:cNvSpPr txBox="1"/>
          <p:nvPr/>
        </p:nvSpPr>
        <p:spPr>
          <a:xfrm>
            <a:off x="7031426" y="6261803"/>
            <a:ext cx="1536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B90000"/>
                </a:solidFill>
              </a:rPr>
              <a:t>MODELING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2D60A2C-2C68-3E40-9759-883CA0722E49}"/>
              </a:ext>
            </a:extLst>
          </p:cNvPr>
          <p:cNvSpPr txBox="1"/>
          <p:nvPr/>
        </p:nvSpPr>
        <p:spPr>
          <a:xfrm>
            <a:off x="5330103" y="6261803"/>
            <a:ext cx="1365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DATA PREPARATION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3E51F3A-D101-CF4A-808D-89F84A9E9CE5}"/>
              </a:ext>
            </a:extLst>
          </p:cNvPr>
          <p:cNvSpPr/>
          <p:nvPr/>
        </p:nvSpPr>
        <p:spPr>
          <a:xfrm>
            <a:off x="3525984" y="6526215"/>
            <a:ext cx="1385455" cy="83127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B1355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278D5A-8025-DD47-96F9-620B18BC352E}"/>
              </a:ext>
            </a:extLst>
          </p:cNvPr>
          <p:cNvSpPr txBox="1"/>
          <p:nvPr/>
        </p:nvSpPr>
        <p:spPr>
          <a:xfrm>
            <a:off x="3490914" y="6264604"/>
            <a:ext cx="145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A5A5A5"/>
                </a:solidFill>
              </a:rPr>
              <a:t>DATA UNDERSTANDING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EA561F-929C-3343-9CDB-1D2D1E67487B}"/>
              </a:ext>
            </a:extLst>
          </p:cNvPr>
          <p:cNvSpPr txBox="1"/>
          <p:nvPr/>
        </p:nvSpPr>
        <p:spPr>
          <a:xfrm>
            <a:off x="8970818" y="6249216"/>
            <a:ext cx="1226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ECONOMIC IMPACT</a:t>
            </a:r>
          </a:p>
        </p:txBody>
      </p:sp>
    </p:spTree>
    <p:extLst>
      <p:ext uri="{BB962C8B-B14F-4D97-AF65-F5344CB8AC3E}">
        <p14:creationId xmlns:p14="http://schemas.microsoft.com/office/powerpoint/2010/main" val="1582121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F8F9353-93AC-0D46-85FD-1B94027B3ADB}"/>
              </a:ext>
            </a:extLst>
          </p:cNvPr>
          <p:cNvSpPr txBox="1"/>
          <p:nvPr/>
        </p:nvSpPr>
        <p:spPr>
          <a:xfrm>
            <a:off x="4299068" y="543978"/>
            <a:ext cx="3593869" cy="6001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3300" b="1" spc="300"/>
              <a:t>MEET THE TEAM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635859-86B2-C34E-AD5B-84C5AA1D2AC3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6CCF44-9724-CF40-8192-43AF78DAE694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0104B6-810C-5B4F-BF87-7A219CAEAF2F}"/>
              </a:ext>
            </a:extLst>
          </p:cNvPr>
          <p:cNvSpPr txBox="1"/>
          <p:nvPr/>
        </p:nvSpPr>
        <p:spPr>
          <a:xfrm>
            <a:off x="9146366" y="4565894"/>
            <a:ext cx="294110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Lydia Zhang</a:t>
            </a:r>
            <a:endParaRPr lang="en-US" sz="1400" b="1"/>
          </a:p>
          <a:p>
            <a:pPr algn="ctr"/>
            <a:r>
              <a:rPr lang="en-US"/>
              <a:t>MSBA Candidate</a:t>
            </a:r>
            <a:endParaRPr lang="en-US" sz="1400"/>
          </a:p>
          <a:p>
            <a:br>
              <a:rPr lang="en-US" sz="1400"/>
            </a:br>
            <a:endParaRPr lang="en-US" sz="14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25BFE9-A632-6240-B50C-C869582C8342}"/>
              </a:ext>
            </a:extLst>
          </p:cNvPr>
          <p:cNvSpPr txBox="1"/>
          <p:nvPr/>
        </p:nvSpPr>
        <p:spPr>
          <a:xfrm>
            <a:off x="213676" y="4565894"/>
            <a:ext cx="2941102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Kyu Kim</a:t>
            </a:r>
          </a:p>
          <a:p>
            <a:pPr algn="ctr"/>
            <a:r>
              <a:rPr lang="en-US"/>
              <a:t>MSBA Candidate</a:t>
            </a:r>
          </a:p>
          <a:p>
            <a:pPr algn="ctr"/>
            <a:br>
              <a:rPr lang="en-US"/>
            </a:br>
            <a:br>
              <a:rPr lang="en-US" sz="1400"/>
            </a:br>
            <a:endParaRPr lang="en-US" sz="14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A33681-AA8A-2241-B5F0-3F30969A370E}"/>
              </a:ext>
            </a:extLst>
          </p:cNvPr>
          <p:cNvSpPr txBox="1"/>
          <p:nvPr/>
        </p:nvSpPr>
        <p:spPr>
          <a:xfrm>
            <a:off x="6205264" y="4577149"/>
            <a:ext cx="2941102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Patrick Wang</a:t>
            </a:r>
          </a:p>
          <a:p>
            <a:pPr algn="ctr"/>
            <a:r>
              <a:rPr lang="en-US"/>
              <a:t>MSBA Candidate</a:t>
            </a:r>
          </a:p>
          <a:p>
            <a:br>
              <a:rPr lang="en-US"/>
            </a:br>
            <a:br>
              <a:rPr lang="en-US" sz="1400"/>
            </a:br>
            <a:endParaRPr lang="en-US" sz="14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76D8C6-61FA-294C-A74A-CDA3ECEAEA50}"/>
              </a:ext>
            </a:extLst>
          </p:cNvPr>
          <p:cNvSpPr txBox="1"/>
          <p:nvPr/>
        </p:nvSpPr>
        <p:spPr>
          <a:xfrm>
            <a:off x="3160807" y="4577149"/>
            <a:ext cx="29411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Angela Guevarra</a:t>
            </a:r>
          </a:p>
          <a:p>
            <a:pPr algn="ctr"/>
            <a:r>
              <a:rPr lang="en-US"/>
              <a:t>MSBA Candidate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5A5C13-79FE-2348-980A-91CCA0326837}"/>
              </a:ext>
            </a:extLst>
          </p:cNvPr>
          <p:cNvSpPr txBox="1"/>
          <p:nvPr/>
        </p:nvSpPr>
        <p:spPr>
          <a:xfrm>
            <a:off x="5494209" y="326372"/>
            <a:ext cx="1369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>
                <a:ea typeface="Montserrat" charset="0"/>
                <a:cs typeface="Montserrat" charset="0"/>
              </a:rPr>
              <a:t>OVERVIEW</a:t>
            </a:r>
          </a:p>
        </p:txBody>
      </p:sp>
      <p:pic>
        <p:nvPicPr>
          <p:cNvPr id="3" name="Picture 2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F6F9FDFC-124F-7E4D-98D2-B8653AF30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80" t="1440" r="4547" b="-1440"/>
          <a:stretch/>
        </p:blipFill>
        <p:spPr>
          <a:xfrm>
            <a:off x="495131" y="1900140"/>
            <a:ext cx="2378191" cy="2371607"/>
          </a:xfrm>
          <a:prstGeom prst="ellipse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0852866A-874D-1F42-83AA-09F0690FA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8FA9AAD2-B881-43CB-9323-7B23435F21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399"/>
          <a:stretch/>
        </p:blipFill>
        <p:spPr>
          <a:xfrm>
            <a:off x="9427821" y="1461710"/>
            <a:ext cx="2378191" cy="2810037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69C37B-BFD5-4175-AEE9-0A6BFE7D21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45" t="934" r="2484" b="-1402"/>
          <a:stretch/>
        </p:blipFill>
        <p:spPr>
          <a:xfrm>
            <a:off x="3443740" y="1900140"/>
            <a:ext cx="2376778" cy="2382692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419938-C729-4CF9-8911-AE8060B8AD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859" r="18876" b="-606"/>
          <a:stretch/>
        </p:blipFill>
        <p:spPr>
          <a:xfrm>
            <a:off x="6490911" y="1874614"/>
            <a:ext cx="2369807" cy="239713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834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B3160F0-EF1F-A44C-B8C4-B9F54983CFD1}"/>
              </a:ext>
            </a:extLst>
          </p:cNvPr>
          <p:cNvSpPr txBox="1"/>
          <p:nvPr/>
        </p:nvSpPr>
        <p:spPr>
          <a:xfrm>
            <a:off x="-1" y="560894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/>
              <a:t>Evaluating Our Final Model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C1520A-B1EF-5D4D-88AF-7F956E55CC87}"/>
              </a:ext>
            </a:extLst>
          </p:cNvPr>
          <p:cNvCxnSpPr>
            <a:cxnSpLocks/>
          </p:cNvCxnSpPr>
          <p:nvPr/>
        </p:nvCxnSpPr>
        <p:spPr>
          <a:xfrm flipV="1">
            <a:off x="756661" y="1274359"/>
            <a:ext cx="7237890" cy="1"/>
          </a:xfrm>
          <a:prstGeom prst="line">
            <a:avLst/>
          </a:prstGeom>
          <a:ln w="25400">
            <a:solidFill>
              <a:srgbClr val="B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44686B2-67F9-4571-A278-3A9D3C5D9C66}"/>
              </a:ext>
            </a:extLst>
          </p:cNvPr>
          <p:cNvSpPr txBox="1"/>
          <p:nvPr/>
        </p:nvSpPr>
        <p:spPr>
          <a:xfrm>
            <a:off x="756661" y="1544927"/>
            <a:ext cx="7237890" cy="307777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IMPORTANT FEATURES</a:t>
            </a:r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9AD6171E-80F0-A14F-B477-1E54BDFC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FB62C9D-0E88-C94F-8761-FA947C79A3EF}"/>
              </a:ext>
            </a:extLst>
          </p:cNvPr>
          <p:cNvSpPr txBox="1"/>
          <p:nvPr/>
        </p:nvSpPr>
        <p:spPr>
          <a:xfrm>
            <a:off x="5449040" y="402805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>
                <a:ea typeface="Montserrat" charset="0"/>
                <a:cs typeface="Montserrat" charset="0"/>
              </a:rPr>
              <a:t>Modeling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BAD1A43-2AD3-E14A-8CCB-A965B3684854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91CFBAF-B825-134F-97A0-C9A8CA2AD82E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F4E941-DBA5-B742-AB7C-DCDF008BB1C9}"/>
              </a:ext>
            </a:extLst>
          </p:cNvPr>
          <p:cNvSpPr/>
          <p:nvPr/>
        </p:nvSpPr>
        <p:spPr>
          <a:xfrm>
            <a:off x="1731821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rgbClr val="E8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D9788A1-CED3-2945-A09A-E7673C5F4129}"/>
              </a:ext>
            </a:extLst>
          </p:cNvPr>
          <p:cNvSpPr/>
          <p:nvPr/>
        </p:nvSpPr>
        <p:spPr>
          <a:xfrm>
            <a:off x="5320147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7EC8C9-ABA7-CC4B-9F1C-F7EF53723AC3}"/>
              </a:ext>
            </a:extLst>
          </p:cNvPr>
          <p:cNvSpPr/>
          <p:nvPr/>
        </p:nvSpPr>
        <p:spPr>
          <a:xfrm>
            <a:off x="7114310" y="6526215"/>
            <a:ext cx="1385455" cy="8312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15CDA81-3362-184A-9394-308D95BC75AC}"/>
              </a:ext>
            </a:extLst>
          </p:cNvPr>
          <p:cNvSpPr/>
          <p:nvPr/>
        </p:nvSpPr>
        <p:spPr>
          <a:xfrm>
            <a:off x="8908473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A1B22A-10F8-AC44-94D5-41D789750866}"/>
              </a:ext>
            </a:extLst>
          </p:cNvPr>
          <p:cNvSpPr txBox="1"/>
          <p:nvPr/>
        </p:nvSpPr>
        <p:spPr>
          <a:xfrm>
            <a:off x="1550920" y="6261803"/>
            <a:ext cx="1747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BUSINESS UNDERSTANDING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60AACF2-E33D-5849-ABE7-0D04C103874A}"/>
              </a:ext>
            </a:extLst>
          </p:cNvPr>
          <p:cNvSpPr txBox="1"/>
          <p:nvPr/>
        </p:nvSpPr>
        <p:spPr>
          <a:xfrm>
            <a:off x="7031426" y="6261803"/>
            <a:ext cx="1536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B90000"/>
                </a:solidFill>
              </a:rPr>
              <a:t>MODELING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2D60A2C-2C68-3E40-9759-883CA0722E49}"/>
              </a:ext>
            </a:extLst>
          </p:cNvPr>
          <p:cNvSpPr txBox="1"/>
          <p:nvPr/>
        </p:nvSpPr>
        <p:spPr>
          <a:xfrm>
            <a:off x="5330103" y="6261803"/>
            <a:ext cx="1365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DATA PREPARATION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3E51F3A-D101-CF4A-808D-89F84A9E9CE5}"/>
              </a:ext>
            </a:extLst>
          </p:cNvPr>
          <p:cNvSpPr/>
          <p:nvPr/>
        </p:nvSpPr>
        <p:spPr>
          <a:xfrm>
            <a:off x="3525984" y="6526215"/>
            <a:ext cx="1385455" cy="83127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B1355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278D5A-8025-DD47-96F9-620B18BC352E}"/>
              </a:ext>
            </a:extLst>
          </p:cNvPr>
          <p:cNvSpPr txBox="1"/>
          <p:nvPr/>
        </p:nvSpPr>
        <p:spPr>
          <a:xfrm>
            <a:off x="3490914" y="6264604"/>
            <a:ext cx="145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A5A5A5"/>
                </a:solidFill>
              </a:rPr>
              <a:t>DATA UNDERSTANDING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EA561F-929C-3343-9CDB-1D2D1E67487B}"/>
              </a:ext>
            </a:extLst>
          </p:cNvPr>
          <p:cNvSpPr txBox="1"/>
          <p:nvPr/>
        </p:nvSpPr>
        <p:spPr>
          <a:xfrm>
            <a:off x="8970818" y="6249216"/>
            <a:ext cx="1226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ECONOMIC IMPACT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D310CB-F959-4022-A339-69FDC10A4A45}"/>
              </a:ext>
            </a:extLst>
          </p:cNvPr>
          <p:cNvSpPr txBox="1"/>
          <p:nvPr/>
        </p:nvSpPr>
        <p:spPr>
          <a:xfrm>
            <a:off x="742486" y="2170438"/>
            <a:ext cx="2070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DEP_TIME_BLK</a:t>
            </a:r>
          </a:p>
          <a:p>
            <a:r>
              <a:rPr lang="en-US">
                <a:solidFill>
                  <a:srgbClr val="002060"/>
                </a:solidFill>
              </a:rPr>
              <a:t>CRS_ELAPSED_TIME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0845AF-88E3-47B4-B143-50D44779897F}"/>
              </a:ext>
            </a:extLst>
          </p:cNvPr>
          <p:cNvSpPr txBox="1"/>
          <p:nvPr/>
        </p:nvSpPr>
        <p:spPr>
          <a:xfrm>
            <a:off x="3326147" y="2165970"/>
            <a:ext cx="2070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B90000"/>
                </a:solidFill>
              </a:rPr>
              <a:t>MONTH</a:t>
            </a:r>
          </a:p>
          <a:p>
            <a:r>
              <a:rPr lang="en-US">
                <a:solidFill>
                  <a:srgbClr val="B90000"/>
                </a:solidFill>
              </a:rPr>
              <a:t>DAY_OF_WEEK</a:t>
            </a:r>
          </a:p>
          <a:p>
            <a:r>
              <a:rPr lang="en-US">
                <a:solidFill>
                  <a:srgbClr val="B90000"/>
                </a:solidFill>
              </a:rPr>
              <a:t>DEP_TIME_BLK</a:t>
            </a:r>
            <a:endParaRPr lang="en-US">
              <a:solidFill>
                <a:srgbClr val="002060"/>
              </a:solidFill>
            </a:endParaRPr>
          </a:p>
          <a:p>
            <a:r>
              <a:rPr lang="en-US">
                <a:solidFill>
                  <a:srgbClr val="002060"/>
                </a:solidFill>
              </a:rPr>
              <a:t>NUMBER_OF_SEATS</a:t>
            </a:r>
          </a:p>
          <a:p>
            <a:r>
              <a:rPr lang="en-US">
                <a:solidFill>
                  <a:srgbClr val="002060"/>
                </a:solidFill>
              </a:rPr>
              <a:t>PLANE_AGE</a:t>
            </a:r>
          </a:p>
          <a:p>
            <a:r>
              <a:rPr lang="en-US">
                <a:solidFill>
                  <a:srgbClr val="002060"/>
                </a:solidFill>
              </a:rPr>
              <a:t>FLIGHT_BLK_NUM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A929BB-7D59-4F17-86E2-16EA45CB0878}"/>
              </a:ext>
            </a:extLst>
          </p:cNvPr>
          <p:cNvSpPr txBox="1"/>
          <p:nvPr/>
        </p:nvSpPr>
        <p:spPr>
          <a:xfrm>
            <a:off x="5909808" y="2161417"/>
            <a:ext cx="2070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B90000"/>
                </a:solidFill>
              </a:rPr>
              <a:t>WT01  WT02  WT03</a:t>
            </a:r>
          </a:p>
          <a:p>
            <a:r>
              <a:rPr lang="en-US">
                <a:solidFill>
                  <a:srgbClr val="B90000"/>
                </a:solidFill>
              </a:rPr>
              <a:t>WT04  WT05  WT08</a:t>
            </a:r>
            <a:endParaRPr lang="en-US">
              <a:solidFill>
                <a:srgbClr val="002060"/>
              </a:solidFill>
            </a:endParaRPr>
          </a:p>
          <a:p>
            <a:r>
              <a:rPr lang="en-US">
                <a:solidFill>
                  <a:srgbClr val="002060"/>
                </a:solidFill>
              </a:rPr>
              <a:t>AWND  PRCP</a:t>
            </a:r>
          </a:p>
          <a:p>
            <a:r>
              <a:rPr lang="en-US">
                <a:solidFill>
                  <a:srgbClr val="002060"/>
                </a:solidFill>
              </a:rPr>
              <a:t>SNOW  SNWD</a:t>
            </a:r>
          </a:p>
          <a:p>
            <a:r>
              <a:rPr lang="en-US">
                <a:solidFill>
                  <a:srgbClr val="002060"/>
                </a:solidFill>
              </a:rPr>
              <a:t>TAVG   TMAX  TMIN</a:t>
            </a:r>
          </a:p>
          <a:p>
            <a:r>
              <a:rPr lang="en-US">
                <a:solidFill>
                  <a:srgbClr val="002060"/>
                </a:solidFill>
              </a:rPr>
              <a:t>WSF2  WSF5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D8655E-1566-4DC2-B3F0-F00C70DF47C8}"/>
              </a:ext>
            </a:extLst>
          </p:cNvPr>
          <p:cNvSpPr txBox="1"/>
          <p:nvPr/>
        </p:nvSpPr>
        <p:spPr>
          <a:xfrm>
            <a:off x="758021" y="4226978"/>
            <a:ext cx="20705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DEP_TIME_BLK</a:t>
            </a:r>
          </a:p>
          <a:p>
            <a:r>
              <a:rPr lang="en-US">
                <a:solidFill>
                  <a:srgbClr val="002060"/>
                </a:solidFill>
              </a:rPr>
              <a:t>CRS_ELAPSED_TIME</a:t>
            </a: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5366F4-2DB3-4288-96F4-045C1F3C36C7}"/>
              </a:ext>
            </a:extLst>
          </p:cNvPr>
          <p:cNvSpPr txBox="1"/>
          <p:nvPr/>
        </p:nvSpPr>
        <p:spPr>
          <a:xfrm>
            <a:off x="3341682" y="4222510"/>
            <a:ext cx="2070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B90000"/>
                </a:solidFill>
              </a:rPr>
              <a:t>MONTH</a:t>
            </a:r>
          </a:p>
          <a:p>
            <a:r>
              <a:rPr lang="en-US">
                <a:solidFill>
                  <a:srgbClr val="B90000"/>
                </a:solidFill>
              </a:rPr>
              <a:t>DAY_OF_WEEK</a:t>
            </a:r>
          </a:p>
          <a:p>
            <a:r>
              <a:rPr lang="en-US">
                <a:solidFill>
                  <a:srgbClr val="B90000"/>
                </a:solidFill>
              </a:rPr>
              <a:t>DEP_TIME_BLK</a:t>
            </a:r>
            <a:endParaRPr lang="en-US">
              <a:solidFill>
                <a:srgbClr val="002060"/>
              </a:solidFill>
            </a:endParaRPr>
          </a:p>
          <a:p>
            <a:r>
              <a:rPr lang="en-US">
                <a:solidFill>
                  <a:srgbClr val="002060"/>
                </a:solidFill>
              </a:rPr>
              <a:t>NUMBER_OF_SEATS</a:t>
            </a:r>
          </a:p>
          <a:p>
            <a:r>
              <a:rPr lang="en-US">
                <a:solidFill>
                  <a:srgbClr val="002060"/>
                </a:solidFill>
              </a:rPr>
              <a:t>PLANE_AGE</a:t>
            </a:r>
          </a:p>
          <a:p>
            <a:r>
              <a:rPr lang="en-US">
                <a:solidFill>
                  <a:srgbClr val="002060"/>
                </a:solidFill>
              </a:rPr>
              <a:t>FLIGHT_BLK_NUM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CF569F-B210-44EF-8C3E-37427D7A88C3}"/>
              </a:ext>
            </a:extLst>
          </p:cNvPr>
          <p:cNvSpPr txBox="1"/>
          <p:nvPr/>
        </p:nvSpPr>
        <p:spPr>
          <a:xfrm>
            <a:off x="5925343" y="4217957"/>
            <a:ext cx="2070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B90000"/>
                </a:solidFill>
              </a:rPr>
              <a:t>WT01  WT02  WT03</a:t>
            </a:r>
          </a:p>
          <a:p>
            <a:r>
              <a:rPr lang="en-US">
                <a:solidFill>
                  <a:srgbClr val="B90000"/>
                </a:solidFill>
              </a:rPr>
              <a:t>WT04  WT05  WT08</a:t>
            </a:r>
            <a:endParaRPr lang="en-US">
              <a:solidFill>
                <a:srgbClr val="002060"/>
              </a:solidFill>
            </a:endParaRPr>
          </a:p>
          <a:p>
            <a:r>
              <a:rPr lang="en-US">
                <a:solidFill>
                  <a:srgbClr val="002060"/>
                </a:solidFill>
              </a:rPr>
              <a:t>AWND  PRCP</a:t>
            </a:r>
          </a:p>
          <a:p>
            <a:r>
              <a:rPr lang="en-US">
                <a:solidFill>
                  <a:srgbClr val="002060"/>
                </a:solidFill>
              </a:rPr>
              <a:t>SNOW  SNWD</a:t>
            </a:r>
          </a:p>
          <a:p>
            <a:r>
              <a:rPr lang="en-US">
                <a:solidFill>
                  <a:srgbClr val="002060"/>
                </a:solidFill>
              </a:rPr>
              <a:t>TAVG   TMAX  TMIN</a:t>
            </a:r>
          </a:p>
          <a:p>
            <a:r>
              <a:rPr lang="en-US">
                <a:solidFill>
                  <a:srgbClr val="002060"/>
                </a:solidFill>
              </a:rPr>
              <a:t>WSF2  WSF5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12BC51-4AC4-462C-9826-A75F7A961032}"/>
              </a:ext>
            </a:extLst>
          </p:cNvPr>
          <p:cNvCxnSpPr>
            <a:cxnSpLocks/>
          </p:cNvCxnSpPr>
          <p:nvPr/>
        </p:nvCxnSpPr>
        <p:spPr>
          <a:xfrm flipV="1">
            <a:off x="742484" y="4041895"/>
            <a:ext cx="10810592" cy="58612"/>
          </a:xfrm>
          <a:prstGeom prst="line">
            <a:avLst/>
          </a:prstGeom>
          <a:ln w="25400">
            <a:solidFill>
              <a:srgbClr val="B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0E46643-986A-422A-ABF7-29A8CD998B37}"/>
              </a:ext>
            </a:extLst>
          </p:cNvPr>
          <p:cNvSpPr txBox="1"/>
          <p:nvPr/>
        </p:nvSpPr>
        <p:spPr>
          <a:xfrm>
            <a:off x="8434769" y="1548875"/>
            <a:ext cx="3021589" cy="307777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LEARNING CURVE</a:t>
            </a:r>
          </a:p>
        </p:txBody>
      </p:sp>
      <p:pic>
        <p:nvPicPr>
          <p:cNvPr id="41" name="Picture 40" descr="Chart, line chart&#10;&#10;Description automatically generated">
            <a:extLst>
              <a:ext uri="{FF2B5EF4-FFF2-40B4-BE49-F238E27FC236}">
                <a16:creationId xmlns:a16="http://schemas.microsoft.com/office/drawing/2014/main" id="{8DCA6E39-25E2-4994-BAD8-21FDE9745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443" y="1942461"/>
            <a:ext cx="2970239" cy="2044837"/>
          </a:xfrm>
          <a:prstGeom prst="rect">
            <a:avLst/>
          </a:prstGeom>
        </p:spPr>
      </p:pic>
      <p:pic>
        <p:nvPicPr>
          <p:cNvPr id="42" name="Picture 41" descr="Chart, line chart&#10;&#10;Description automatically generated">
            <a:extLst>
              <a:ext uri="{FF2B5EF4-FFF2-40B4-BE49-F238E27FC236}">
                <a16:creationId xmlns:a16="http://schemas.microsoft.com/office/drawing/2014/main" id="{C9E1428F-4CEB-445A-A44D-CD21FB60C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381" y="4166330"/>
            <a:ext cx="2990977" cy="205911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F1D8B58-9819-4B40-84FC-389B19AD8918}"/>
              </a:ext>
            </a:extLst>
          </p:cNvPr>
          <p:cNvSpPr txBox="1"/>
          <p:nvPr/>
        </p:nvSpPr>
        <p:spPr>
          <a:xfrm>
            <a:off x="756661" y="3552931"/>
            <a:ext cx="1942089" cy="307777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err="1">
                <a:solidFill>
                  <a:schemeClr val="bg1"/>
                </a:solidFill>
              </a:rPr>
              <a:t>XGBoost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5380B4-A948-4E56-BA57-14EF4C2117E1}"/>
              </a:ext>
            </a:extLst>
          </p:cNvPr>
          <p:cNvSpPr txBox="1"/>
          <p:nvPr/>
        </p:nvSpPr>
        <p:spPr>
          <a:xfrm>
            <a:off x="756661" y="5575753"/>
            <a:ext cx="1942089" cy="307777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2803818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B3160F0-EF1F-A44C-B8C4-B9F54983CFD1}"/>
              </a:ext>
            </a:extLst>
          </p:cNvPr>
          <p:cNvSpPr txBox="1"/>
          <p:nvPr/>
        </p:nvSpPr>
        <p:spPr>
          <a:xfrm>
            <a:off x="-1" y="560894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/>
              <a:t>Evaluating Our Final Model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C1520A-B1EF-5D4D-88AF-7F956E55CC87}"/>
              </a:ext>
            </a:extLst>
          </p:cNvPr>
          <p:cNvCxnSpPr>
            <a:cxnSpLocks/>
          </p:cNvCxnSpPr>
          <p:nvPr/>
        </p:nvCxnSpPr>
        <p:spPr>
          <a:xfrm flipV="1">
            <a:off x="756661" y="1274359"/>
            <a:ext cx="7237890" cy="1"/>
          </a:xfrm>
          <a:prstGeom prst="line">
            <a:avLst/>
          </a:prstGeom>
          <a:ln w="25400">
            <a:solidFill>
              <a:srgbClr val="B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44686B2-67F9-4571-A278-3A9D3C5D9C66}"/>
              </a:ext>
            </a:extLst>
          </p:cNvPr>
          <p:cNvSpPr txBox="1"/>
          <p:nvPr/>
        </p:nvSpPr>
        <p:spPr>
          <a:xfrm>
            <a:off x="756661" y="1544927"/>
            <a:ext cx="7237890" cy="307777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IMPORTANT FEATURES</a:t>
            </a:r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9AD6171E-80F0-A14F-B477-1E54BDFC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FB62C9D-0E88-C94F-8761-FA947C79A3EF}"/>
              </a:ext>
            </a:extLst>
          </p:cNvPr>
          <p:cNvSpPr txBox="1"/>
          <p:nvPr/>
        </p:nvSpPr>
        <p:spPr>
          <a:xfrm>
            <a:off x="5449040" y="402805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>
                <a:ea typeface="Montserrat" charset="0"/>
                <a:cs typeface="Montserrat" charset="0"/>
              </a:rPr>
              <a:t>Modeling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BAD1A43-2AD3-E14A-8CCB-A965B3684854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91CFBAF-B825-134F-97A0-C9A8CA2AD82E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F4E941-DBA5-B742-AB7C-DCDF008BB1C9}"/>
              </a:ext>
            </a:extLst>
          </p:cNvPr>
          <p:cNvSpPr/>
          <p:nvPr/>
        </p:nvSpPr>
        <p:spPr>
          <a:xfrm>
            <a:off x="1731821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rgbClr val="E8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D9788A1-CED3-2945-A09A-E7673C5F4129}"/>
              </a:ext>
            </a:extLst>
          </p:cNvPr>
          <p:cNvSpPr/>
          <p:nvPr/>
        </p:nvSpPr>
        <p:spPr>
          <a:xfrm>
            <a:off x="5320147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7EC8C9-ABA7-CC4B-9F1C-F7EF53723AC3}"/>
              </a:ext>
            </a:extLst>
          </p:cNvPr>
          <p:cNvSpPr/>
          <p:nvPr/>
        </p:nvSpPr>
        <p:spPr>
          <a:xfrm>
            <a:off x="7114310" y="6526215"/>
            <a:ext cx="1385455" cy="8312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15CDA81-3362-184A-9394-308D95BC75AC}"/>
              </a:ext>
            </a:extLst>
          </p:cNvPr>
          <p:cNvSpPr/>
          <p:nvPr/>
        </p:nvSpPr>
        <p:spPr>
          <a:xfrm>
            <a:off x="8908473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A1B22A-10F8-AC44-94D5-41D789750866}"/>
              </a:ext>
            </a:extLst>
          </p:cNvPr>
          <p:cNvSpPr txBox="1"/>
          <p:nvPr/>
        </p:nvSpPr>
        <p:spPr>
          <a:xfrm>
            <a:off x="1550920" y="6261803"/>
            <a:ext cx="1747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BUSINESS UNDERSTANDING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60AACF2-E33D-5849-ABE7-0D04C103874A}"/>
              </a:ext>
            </a:extLst>
          </p:cNvPr>
          <p:cNvSpPr txBox="1"/>
          <p:nvPr/>
        </p:nvSpPr>
        <p:spPr>
          <a:xfrm>
            <a:off x="7031426" y="6261803"/>
            <a:ext cx="1536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B90000"/>
                </a:solidFill>
              </a:rPr>
              <a:t>MODELING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2D60A2C-2C68-3E40-9759-883CA0722E49}"/>
              </a:ext>
            </a:extLst>
          </p:cNvPr>
          <p:cNvSpPr txBox="1"/>
          <p:nvPr/>
        </p:nvSpPr>
        <p:spPr>
          <a:xfrm>
            <a:off x="5330103" y="6261803"/>
            <a:ext cx="1365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DATA PREPARATION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3E51F3A-D101-CF4A-808D-89F84A9E9CE5}"/>
              </a:ext>
            </a:extLst>
          </p:cNvPr>
          <p:cNvSpPr/>
          <p:nvPr/>
        </p:nvSpPr>
        <p:spPr>
          <a:xfrm>
            <a:off x="3525984" y="6526215"/>
            <a:ext cx="1385455" cy="83127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B1355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278D5A-8025-DD47-96F9-620B18BC352E}"/>
              </a:ext>
            </a:extLst>
          </p:cNvPr>
          <p:cNvSpPr txBox="1"/>
          <p:nvPr/>
        </p:nvSpPr>
        <p:spPr>
          <a:xfrm>
            <a:off x="3490914" y="6264604"/>
            <a:ext cx="145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A5A5A5"/>
                </a:solidFill>
              </a:rPr>
              <a:t>DATA UNDERSTANDING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EA561F-929C-3343-9CDB-1D2D1E67487B}"/>
              </a:ext>
            </a:extLst>
          </p:cNvPr>
          <p:cNvSpPr txBox="1"/>
          <p:nvPr/>
        </p:nvSpPr>
        <p:spPr>
          <a:xfrm>
            <a:off x="8970818" y="6249216"/>
            <a:ext cx="1226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ECONOMIC IMPACT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D310CB-F959-4022-A339-69FDC10A4A45}"/>
              </a:ext>
            </a:extLst>
          </p:cNvPr>
          <p:cNvSpPr txBox="1"/>
          <p:nvPr/>
        </p:nvSpPr>
        <p:spPr>
          <a:xfrm>
            <a:off x="742486" y="2170438"/>
            <a:ext cx="20705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DEP_TIME_BLK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CRS_ELAPSED_TIME</a:t>
            </a: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0845AF-88E3-47B4-B143-50D44779897F}"/>
              </a:ext>
            </a:extLst>
          </p:cNvPr>
          <p:cNvSpPr txBox="1"/>
          <p:nvPr/>
        </p:nvSpPr>
        <p:spPr>
          <a:xfrm>
            <a:off x="3326147" y="2165970"/>
            <a:ext cx="2070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B90000"/>
                </a:solidFill>
              </a:rPr>
              <a:t>MONTH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DAY_OF_WEEK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DEP_TIME_BLK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NUMBER_OF_SEATS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PLANE_AGE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FLIGHT_BLK_NUM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A929BB-7D59-4F17-86E2-16EA45CB0878}"/>
              </a:ext>
            </a:extLst>
          </p:cNvPr>
          <p:cNvSpPr txBox="1"/>
          <p:nvPr/>
        </p:nvSpPr>
        <p:spPr>
          <a:xfrm>
            <a:off x="5909808" y="2161417"/>
            <a:ext cx="2070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WT01  WT02</a:t>
            </a:r>
            <a:r>
              <a:rPr lang="en-US">
                <a:solidFill>
                  <a:srgbClr val="B90000"/>
                </a:solidFill>
              </a:rPr>
              <a:t>  WT03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WT04</a:t>
            </a:r>
            <a:r>
              <a:rPr lang="en-US">
                <a:solidFill>
                  <a:srgbClr val="B90000"/>
                </a:solidFill>
              </a:rPr>
              <a:t> 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WT05</a:t>
            </a:r>
            <a:r>
              <a:rPr lang="en-US">
                <a:solidFill>
                  <a:srgbClr val="B90000"/>
                </a:solidFill>
              </a:rPr>
              <a:t>  WT08</a:t>
            </a:r>
            <a:endParaRPr lang="en-US">
              <a:solidFill>
                <a:srgbClr val="002060"/>
              </a:solidFill>
            </a:endParaRP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AWND</a:t>
            </a:r>
            <a:r>
              <a:rPr lang="en-US">
                <a:solidFill>
                  <a:srgbClr val="002060"/>
                </a:solidFill>
              </a:rPr>
              <a:t>  PRCP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SNOW</a:t>
            </a:r>
            <a:r>
              <a:rPr lang="en-US">
                <a:solidFill>
                  <a:srgbClr val="002060"/>
                </a:solidFill>
              </a:rPr>
              <a:t> 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SNWD</a:t>
            </a:r>
          </a:p>
          <a:p>
            <a:r>
              <a:rPr lang="en-US">
                <a:solidFill>
                  <a:srgbClr val="002060"/>
                </a:solidFill>
              </a:rPr>
              <a:t>TAVG  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TMAX</a:t>
            </a:r>
            <a:r>
              <a:rPr lang="en-US">
                <a:solidFill>
                  <a:srgbClr val="002060"/>
                </a:solidFill>
              </a:rPr>
              <a:t>  TMIN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WSF2</a:t>
            </a:r>
            <a:r>
              <a:rPr lang="en-US">
                <a:solidFill>
                  <a:srgbClr val="002060"/>
                </a:solidFill>
              </a:rPr>
              <a:t> 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WSF5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D8655E-1566-4DC2-B3F0-F00C70DF47C8}"/>
              </a:ext>
            </a:extLst>
          </p:cNvPr>
          <p:cNvSpPr txBox="1"/>
          <p:nvPr/>
        </p:nvSpPr>
        <p:spPr>
          <a:xfrm>
            <a:off x="758021" y="4226978"/>
            <a:ext cx="2070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DEP_TIME_BLK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CRS_ELAPSED_TIME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5366F4-2DB3-4288-96F4-045C1F3C36C7}"/>
              </a:ext>
            </a:extLst>
          </p:cNvPr>
          <p:cNvSpPr txBox="1"/>
          <p:nvPr/>
        </p:nvSpPr>
        <p:spPr>
          <a:xfrm>
            <a:off x="3341682" y="4222510"/>
            <a:ext cx="2070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B90000"/>
                </a:solidFill>
              </a:rPr>
              <a:t>MONTH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DAY_OF_WEEK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DEP_TIME_BLK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NUMBER_OF_SEATS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PLANE_AGE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FLIGHT_BLK_NUM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CF569F-B210-44EF-8C3E-37427D7A88C3}"/>
              </a:ext>
            </a:extLst>
          </p:cNvPr>
          <p:cNvSpPr txBox="1"/>
          <p:nvPr/>
        </p:nvSpPr>
        <p:spPr>
          <a:xfrm>
            <a:off x="5925343" y="4217957"/>
            <a:ext cx="2070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B90000"/>
                </a:solidFill>
              </a:rPr>
              <a:t>WT01  WT02  </a:t>
            </a:r>
            <a:r>
              <a:rPr lang="en-US">
                <a:solidFill>
                  <a:srgbClr val="CB0000"/>
                </a:solidFill>
              </a:rPr>
              <a:t>WT03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WT04</a:t>
            </a:r>
            <a:r>
              <a:rPr lang="en-US">
                <a:solidFill>
                  <a:srgbClr val="B90000"/>
                </a:solidFill>
              </a:rPr>
              <a:t>  WT05 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WT08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AWND</a:t>
            </a:r>
            <a:r>
              <a:rPr lang="en-US">
                <a:solidFill>
                  <a:srgbClr val="002060"/>
                </a:solidFill>
              </a:rPr>
              <a:t>  PRCP</a:t>
            </a:r>
          </a:p>
          <a:p>
            <a:r>
              <a:rPr lang="en-US">
                <a:solidFill>
                  <a:srgbClr val="002060"/>
                </a:solidFill>
              </a:rPr>
              <a:t>SNOW  SNWD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TAVG</a:t>
            </a:r>
            <a:r>
              <a:rPr lang="en-US">
                <a:solidFill>
                  <a:srgbClr val="002060"/>
                </a:solidFill>
              </a:rPr>
              <a:t>  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TMAX</a:t>
            </a:r>
            <a:r>
              <a:rPr lang="en-US">
                <a:solidFill>
                  <a:srgbClr val="002060"/>
                </a:solidFill>
              </a:rPr>
              <a:t> 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TMIN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WSF2</a:t>
            </a:r>
            <a:r>
              <a:rPr lang="en-US">
                <a:solidFill>
                  <a:srgbClr val="002060"/>
                </a:solidFill>
              </a:rPr>
              <a:t> 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WSF5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12BC51-4AC4-462C-9826-A75F7A961032}"/>
              </a:ext>
            </a:extLst>
          </p:cNvPr>
          <p:cNvCxnSpPr>
            <a:cxnSpLocks/>
          </p:cNvCxnSpPr>
          <p:nvPr/>
        </p:nvCxnSpPr>
        <p:spPr>
          <a:xfrm flipV="1">
            <a:off x="742484" y="4041895"/>
            <a:ext cx="10810592" cy="58612"/>
          </a:xfrm>
          <a:prstGeom prst="line">
            <a:avLst/>
          </a:prstGeom>
          <a:ln w="25400">
            <a:solidFill>
              <a:srgbClr val="B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0E46643-986A-422A-ABF7-29A8CD998B37}"/>
              </a:ext>
            </a:extLst>
          </p:cNvPr>
          <p:cNvSpPr txBox="1"/>
          <p:nvPr/>
        </p:nvSpPr>
        <p:spPr>
          <a:xfrm>
            <a:off x="8434769" y="1548875"/>
            <a:ext cx="3021589" cy="307777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LEARNING CURVE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11B5D4-E73C-42EC-A66E-8D4BF4CEF8D0}"/>
              </a:ext>
            </a:extLst>
          </p:cNvPr>
          <p:cNvSpPr txBox="1"/>
          <p:nvPr/>
        </p:nvSpPr>
        <p:spPr>
          <a:xfrm>
            <a:off x="4233328" y="2161417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M_8 M_9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8374BD-7A46-4B1D-AF3F-AE368FEE192E}"/>
              </a:ext>
            </a:extLst>
          </p:cNvPr>
          <p:cNvSpPr txBox="1"/>
          <p:nvPr/>
        </p:nvSpPr>
        <p:spPr>
          <a:xfrm>
            <a:off x="742484" y="2823375"/>
            <a:ext cx="16498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BLK_0600-0659</a:t>
            </a:r>
          </a:p>
          <a:p>
            <a:r>
              <a:rPr lang="en-US">
                <a:solidFill>
                  <a:srgbClr val="C00000"/>
                </a:solidFill>
              </a:rPr>
              <a:t>BLK_0800-0859</a:t>
            </a:r>
          </a:p>
          <a:p>
            <a:r>
              <a:rPr lang="en-US">
                <a:solidFill>
                  <a:srgbClr val="C00000"/>
                </a:solidFill>
              </a:rPr>
              <a:t>BLK_1000-1059</a:t>
            </a:r>
          </a:p>
          <a:p>
            <a:r>
              <a:rPr lang="en-US">
                <a:solidFill>
                  <a:srgbClr val="C00000"/>
                </a:solidFill>
              </a:rPr>
              <a:t>BLK_1100-1159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5D8A40-EB8F-416F-9D87-266EC43132F6}"/>
              </a:ext>
            </a:extLst>
          </p:cNvPr>
          <p:cNvSpPr txBox="1"/>
          <p:nvPr/>
        </p:nvSpPr>
        <p:spPr>
          <a:xfrm>
            <a:off x="753646" y="4874063"/>
            <a:ext cx="16498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BLK_2300-2359</a:t>
            </a:r>
          </a:p>
          <a:p>
            <a:r>
              <a:rPr lang="en-US">
                <a:solidFill>
                  <a:srgbClr val="C00000"/>
                </a:solidFill>
              </a:rPr>
              <a:t>BLK_2000-2059</a:t>
            </a:r>
          </a:p>
          <a:p>
            <a:r>
              <a:rPr lang="en-US">
                <a:solidFill>
                  <a:srgbClr val="C00000"/>
                </a:solidFill>
              </a:rPr>
              <a:t>BLK_1800-1859</a:t>
            </a:r>
          </a:p>
          <a:p>
            <a:r>
              <a:rPr lang="en-US">
                <a:solidFill>
                  <a:srgbClr val="C00000"/>
                </a:solidFill>
              </a:rPr>
              <a:t>BLK_1800-1959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1195FD-0898-4374-B206-1175AA0B8F25}"/>
              </a:ext>
            </a:extLst>
          </p:cNvPr>
          <p:cNvSpPr txBox="1"/>
          <p:nvPr/>
        </p:nvSpPr>
        <p:spPr>
          <a:xfrm>
            <a:off x="4233328" y="422665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M_6 M_7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050DE51-C51D-4E48-AAC7-6C8ECE7DA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443" y="1942461"/>
            <a:ext cx="2970239" cy="2044837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AA42FBA-5FB2-4200-A682-84AF4AD4E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381" y="4166330"/>
            <a:ext cx="2990977" cy="205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00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B3160F0-EF1F-A44C-B8C4-B9F54983CFD1}"/>
              </a:ext>
            </a:extLst>
          </p:cNvPr>
          <p:cNvSpPr txBox="1"/>
          <p:nvPr/>
        </p:nvSpPr>
        <p:spPr>
          <a:xfrm>
            <a:off x="-1" y="560894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/>
              <a:t>Evaluating Our Final Model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C1520A-B1EF-5D4D-88AF-7F956E55CC87}"/>
              </a:ext>
            </a:extLst>
          </p:cNvPr>
          <p:cNvCxnSpPr>
            <a:cxnSpLocks/>
          </p:cNvCxnSpPr>
          <p:nvPr/>
        </p:nvCxnSpPr>
        <p:spPr>
          <a:xfrm flipV="1">
            <a:off x="756661" y="1274359"/>
            <a:ext cx="7237890" cy="1"/>
          </a:xfrm>
          <a:prstGeom prst="line">
            <a:avLst/>
          </a:prstGeom>
          <a:ln w="25400">
            <a:solidFill>
              <a:srgbClr val="B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44686B2-67F9-4571-A278-3A9D3C5D9C66}"/>
              </a:ext>
            </a:extLst>
          </p:cNvPr>
          <p:cNvSpPr txBox="1"/>
          <p:nvPr/>
        </p:nvSpPr>
        <p:spPr>
          <a:xfrm>
            <a:off x="756661" y="1544927"/>
            <a:ext cx="7237890" cy="307777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IMPORTANT FEATURES</a:t>
            </a:r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9AD6171E-80F0-A14F-B477-1E54BDFC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FB62C9D-0E88-C94F-8761-FA947C79A3EF}"/>
              </a:ext>
            </a:extLst>
          </p:cNvPr>
          <p:cNvSpPr txBox="1"/>
          <p:nvPr/>
        </p:nvSpPr>
        <p:spPr>
          <a:xfrm>
            <a:off x="5449040" y="402805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>
                <a:ea typeface="Montserrat" charset="0"/>
                <a:cs typeface="Montserrat" charset="0"/>
              </a:rPr>
              <a:t>Modeling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BAD1A43-2AD3-E14A-8CCB-A965B3684854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91CFBAF-B825-134F-97A0-C9A8CA2AD82E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F4E941-DBA5-B742-AB7C-DCDF008BB1C9}"/>
              </a:ext>
            </a:extLst>
          </p:cNvPr>
          <p:cNvSpPr/>
          <p:nvPr/>
        </p:nvSpPr>
        <p:spPr>
          <a:xfrm>
            <a:off x="1731821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rgbClr val="E8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D9788A1-CED3-2945-A09A-E7673C5F4129}"/>
              </a:ext>
            </a:extLst>
          </p:cNvPr>
          <p:cNvSpPr/>
          <p:nvPr/>
        </p:nvSpPr>
        <p:spPr>
          <a:xfrm>
            <a:off x="5320147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7EC8C9-ABA7-CC4B-9F1C-F7EF53723AC3}"/>
              </a:ext>
            </a:extLst>
          </p:cNvPr>
          <p:cNvSpPr/>
          <p:nvPr/>
        </p:nvSpPr>
        <p:spPr>
          <a:xfrm>
            <a:off x="7114310" y="6526215"/>
            <a:ext cx="1385455" cy="8312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15CDA81-3362-184A-9394-308D95BC75AC}"/>
              </a:ext>
            </a:extLst>
          </p:cNvPr>
          <p:cNvSpPr/>
          <p:nvPr/>
        </p:nvSpPr>
        <p:spPr>
          <a:xfrm>
            <a:off x="8908473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A1B22A-10F8-AC44-94D5-41D789750866}"/>
              </a:ext>
            </a:extLst>
          </p:cNvPr>
          <p:cNvSpPr txBox="1"/>
          <p:nvPr/>
        </p:nvSpPr>
        <p:spPr>
          <a:xfrm>
            <a:off x="1550920" y="6261803"/>
            <a:ext cx="1747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BUSINESS UNDERSTANDING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60AACF2-E33D-5849-ABE7-0D04C103874A}"/>
              </a:ext>
            </a:extLst>
          </p:cNvPr>
          <p:cNvSpPr txBox="1"/>
          <p:nvPr/>
        </p:nvSpPr>
        <p:spPr>
          <a:xfrm>
            <a:off x="7031426" y="6261803"/>
            <a:ext cx="1536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B90000"/>
                </a:solidFill>
              </a:rPr>
              <a:t>MODELING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2D60A2C-2C68-3E40-9759-883CA0722E49}"/>
              </a:ext>
            </a:extLst>
          </p:cNvPr>
          <p:cNvSpPr txBox="1"/>
          <p:nvPr/>
        </p:nvSpPr>
        <p:spPr>
          <a:xfrm>
            <a:off x="5330103" y="6261803"/>
            <a:ext cx="1365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DATA PREPARATION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3E51F3A-D101-CF4A-808D-89F84A9E9CE5}"/>
              </a:ext>
            </a:extLst>
          </p:cNvPr>
          <p:cNvSpPr/>
          <p:nvPr/>
        </p:nvSpPr>
        <p:spPr>
          <a:xfrm>
            <a:off x="3525984" y="6526215"/>
            <a:ext cx="1385455" cy="83127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B1355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278D5A-8025-DD47-96F9-620B18BC352E}"/>
              </a:ext>
            </a:extLst>
          </p:cNvPr>
          <p:cNvSpPr txBox="1"/>
          <p:nvPr/>
        </p:nvSpPr>
        <p:spPr>
          <a:xfrm>
            <a:off x="3490914" y="6264604"/>
            <a:ext cx="145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A5A5A5"/>
                </a:solidFill>
              </a:rPr>
              <a:t>DATA UNDERSTANDING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EA561F-929C-3343-9CDB-1D2D1E67487B}"/>
              </a:ext>
            </a:extLst>
          </p:cNvPr>
          <p:cNvSpPr txBox="1"/>
          <p:nvPr/>
        </p:nvSpPr>
        <p:spPr>
          <a:xfrm>
            <a:off x="8970818" y="6249216"/>
            <a:ext cx="1226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ECONOMIC IMPACT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D310CB-F959-4022-A339-69FDC10A4A45}"/>
              </a:ext>
            </a:extLst>
          </p:cNvPr>
          <p:cNvSpPr txBox="1"/>
          <p:nvPr/>
        </p:nvSpPr>
        <p:spPr>
          <a:xfrm>
            <a:off x="742486" y="2170438"/>
            <a:ext cx="20705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DEP_TIME_BLK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CRS_ELAPSED_TIME</a:t>
            </a: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0845AF-88E3-47B4-B143-50D44779897F}"/>
              </a:ext>
            </a:extLst>
          </p:cNvPr>
          <p:cNvSpPr txBox="1"/>
          <p:nvPr/>
        </p:nvSpPr>
        <p:spPr>
          <a:xfrm>
            <a:off x="3326147" y="2165970"/>
            <a:ext cx="2070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B90000"/>
                </a:solidFill>
              </a:rPr>
              <a:t>MONTH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DAY_OF_WEEK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DEP_TIME_BLK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NUMBER_OF_SEATS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PLANE_AGE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FLIGHT_BLK_NUM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A929BB-7D59-4F17-86E2-16EA45CB0878}"/>
              </a:ext>
            </a:extLst>
          </p:cNvPr>
          <p:cNvSpPr txBox="1"/>
          <p:nvPr/>
        </p:nvSpPr>
        <p:spPr>
          <a:xfrm>
            <a:off x="5909808" y="2161417"/>
            <a:ext cx="2070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WT01  WT02</a:t>
            </a:r>
            <a:r>
              <a:rPr lang="en-US">
                <a:solidFill>
                  <a:srgbClr val="B90000"/>
                </a:solidFill>
              </a:rPr>
              <a:t>  WT03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WT04</a:t>
            </a:r>
            <a:r>
              <a:rPr lang="en-US">
                <a:solidFill>
                  <a:srgbClr val="B90000"/>
                </a:solidFill>
              </a:rPr>
              <a:t> 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WT05</a:t>
            </a:r>
            <a:r>
              <a:rPr lang="en-US">
                <a:solidFill>
                  <a:srgbClr val="B90000"/>
                </a:solidFill>
              </a:rPr>
              <a:t>  WT08</a:t>
            </a:r>
            <a:endParaRPr lang="en-US">
              <a:solidFill>
                <a:srgbClr val="002060"/>
              </a:solidFill>
            </a:endParaRP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AWND</a:t>
            </a:r>
            <a:r>
              <a:rPr lang="en-US">
                <a:solidFill>
                  <a:srgbClr val="002060"/>
                </a:solidFill>
              </a:rPr>
              <a:t>  PRCP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SNOW</a:t>
            </a:r>
            <a:r>
              <a:rPr lang="en-US">
                <a:solidFill>
                  <a:srgbClr val="002060"/>
                </a:solidFill>
              </a:rPr>
              <a:t> 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SNWD</a:t>
            </a:r>
          </a:p>
          <a:p>
            <a:r>
              <a:rPr lang="en-US">
                <a:solidFill>
                  <a:srgbClr val="002060"/>
                </a:solidFill>
              </a:rPr>
              <a:t>TAVG  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TMAX</a:t>
            </a:r>
            <a:r>
              <a:rPr lang="en-US">
                <a:solidFill>
                  <a:srgbClr val="002060"/>
                </a:solidFill>
              </a:rPr>
              <a:t>  TMIN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WSF2</a:t>
            </a:r>
            <a:r>
              <a:rPr lang="en-US">
                <a:solidFill>
                  <a:srgbClr val="002060"/>
                </a:solidFill>
              </a:rPr>
              <a:t> 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WSF5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D8655E-1566-4DC2-B3F0-F00C70DF47C8}"/>
              </a:ext>
            </a:extLst>
          </p:cNvPr>
          <p:cNvSpPr txBox="1"/>
          <p:nvPr/>
        </p:nvSpPr>
        <p:spPr>
          <a:xfrm>
            <a:off x="758021" y="4226978"/>
            <a:ext cx="2070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DEP_TIME_BLK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CRS_ELAPSED_TIME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5366F4-2DB3-4288-96F4-045C1F3C36C7}"/>
              </a:ext>
            </a:extLst>
          </p:cNvPr>
          <p:cNvSpPr txBox="1"/>
          <p:nvPr/>
        </p:nvSpPr>
        <p:spPr>
          <a:xfrm>
            <a:off x="3341682" y="4222510"/>
            <a:ext cx="2070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B90000"/>
                </a:solidFill>
              </a:rPr>
              <a:t>MONTH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DAY_OF_WEEK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DEP_TIME_BLK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NUMBER_OF_SEATS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PLANE_AGE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FLIGHT_BLK_NUM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CF569F-B210-44EF-8C3E-37427D7A88C3}"/>
              </a:ext>
            </a:extLst>
          </p:cNvPr>
          <p:cNvSpPr txBox="1"/>
          <p:nvPr/>
        </p:nvSpPr>
        <p:spPr>
          <a:xfrm>
            <a:off x="5925343" y="4217957"/>
            <a:ext cx="2070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B90000"/>
                </a:solidFill>
              </a:rPr>
              <a:t>WT01  WT02  </a:t>
            </a:r>
            <a:r>
              <a:rPr lang="en-US">
                <a:solidFill>
                  <a:srgbClr val="CB0000"/>
                </a:solidFill>
              </a:rPr>
              <a:t>WT03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WT04</a:t>
            </a:r>
            <a:r>
              <a:rPr lang="en-US">
                <a:solidFill>
                  <a:srgbClr val="B90000"/>
                </a:solidFill>
              </a:rPr>
              <a:t>  WT05 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WT08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AWND</a:t>
            </a:r>
            <a:r>
              <a:rPr lang="en-US">
                <a:solidFill>
                  <a:srgbClr val="002060"/>
                </a:solidFill>
              </a:rPr>
              <a:t>  PRCP</a:t>
            </a:r>
          </a:p>
          <a:p>
            <a:r>
              <a:rPr lang="en-US">
                <a:solidFill>
                  <a:srgbClr val="002060"/>
                </a:solidFill>
              </a:rPr>
              <a:t>SNOW  SNWD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TAVG</a:t>
            </a:r>
            <a:r>
              <a:rPr lang="en-US">
                <a:solidFill>
                  <a:srgbClr val="002060"/>
                </a:solidFill>
              </a:rPr>
              <a:t>  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TMAX</a:t>
            </a:r>
            <a:r>
              <a:rPr lang="en-US">
                <a:solidFill>
                  <a:srgbClr val="002060"/>
                </a:solidFill>
              </a:rPr>
              <a:t> 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TMIN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WSF2</a:t>
            </a:r>
            <a:r>
              <a:rPr lang="en-US">
                <a:solidFill>
                  <a:srgbClr val="002060"/>
                </a:solidFill>
              </a:rPr>
              <a:t> 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WSF5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12BC51-4AC4-462C-9826-A75F7A961032}"/>
              </a:ext>
            </a:extLst>
          </p:cNvPr>
          <p:cNvCxnSpPr>
            <a:cxnSpLocks/>
          </p:cNvCxnSpPr>
          <p:nvPr/>
        </p:nvCxnSpPr>
        <p:spPr>
          <a:xfrm flipV="1">
            <a:off x="742484" y="4041895"/>
            <a:ext cx="10810592" cy="58612"/>
          </a:xfrm>
          <a:prstGeom prst="line">
            <a:avLst/>
          </a:prstGeom>
          <a:ln w="25400">
            <a:solidFill>
              <a:srgbClr val="B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0E46643-986A-422A-ABF7-29A8CD998B37}"/>
              </a:ext>
            </a:extLst>
          </p:cNvPr>
          <p:cNvSpPr txBox="1"/>
          <p:nvPr/>
        </p:nvSpPr>
        <p:spPr>
          <a:xfrm>
            <a:off x="8434769" y="1548875"/>
            <a:ext cx="3021589" cy="307777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LEARNING CURVE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11B5D4-E73C-42EC-A66E-8D4BF4CEF8D0}"/>
              </a:ext>
            </a:extLst>
          </p:cNvPr>
          <p:cNvSpPr txBox="1"/>
          <p:nvPr/>
        </p:nvSpPr>
        <p:spPr>
          <a:xfrm>
            <a:off x="4233328" y="2161417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M_8 M_9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8374BD-7A46-4B1D-AF3F-AE368FEE192E}"/>
              </a:ext>
            </a:extLst>
          </p:cNvPr>
          <p:cNvSpPr txBox="1"/>
          <p:nvPr/>
        </p:nvSpPr>
        <p:spPr>
          <a:xfrm>
            <a:off x="742484" y="2823375"/>
            <a:ext cx="16498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BLK_0600-0659</a:t>
            </a:r>
          </a:p>
          <a:p>
            <a:r>
              <a:rPr lang="en-US">
                <a:solidFill>
                  <a:srgbClr val="C00000"/>
                </a:solidFill>
              </a:rPr>
              <a:t>BLK_0800-0859</a:t>
            </a:r>
          </a:p>
          <a:p>
            <a:r>
              <a:rPr lang="en-US">
                <a:solidFill>
                  <a:srgbClr val="C00000"/>
                </a:solidFill>
              </a:rPr>
              <a:t>BLK_1000-1059</a:t>
            </a:r>
          </a:p>
          <a:p>
            <a:r>
              <a:rPr lang="en-US">
                <a:solidFill>
                  <a:srgbClr val="C00000"/>
                </a:solidFill>
              </a:rPr>
              <a:t>BLK_1100-1159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5D8A40-EB8F-416F-9D87-266EC43132F6}"/>
              </a:ext>
            </a:extLst>
          </p:cNvPr>
          <p:cNvSpPr txBox="1"/>
          <p:nvPr/>
        </p:nvSpPr>
        <p:spPr>
          <a:xfrm>
            <a:off x="753646" y="4874063"/>
            <a:ext cx="16498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BLK_2300-2359</a:t>
            </a:r>
          </a:p>
          <a:p>
            <a:r>
              <a:rPr lang="en-US">
                <a:solidFill>
                  <a:srgbClr val="C00000"/>
                </a:solidFill>
              </a:rPr>
              <a:t>BLK_2000-2059</a:t>
            </a:r>
          </a:p>
          <a:p>
            <a:r>
              <a:rPr lang="en-US">
                <a:solidFill>
                  <a:srgbClr val="C00000"/>
                </a:solidFill>
              </a:rPr>
              <a:t>BLK_1800-1859</a:t>
            </a:r>
          </a:p>
          <a:p>
            <a:r>
              <a:rPr lang="en-US">
                <a:solidFill>
                  <a:srgbClr val="C00000"/>
                </a:solidFill>
              </a:rPr>
              <a:t>BLK_1800-1959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1195FD-0898-4374-B206-1175AA0B8F25}"/>
              </a:ext>
            </a:extLst>
          </p:cNvPr>
          <p:cNvSpPr txBox="1"/>
          <p:nvPr/>
        </p:nvSpPr>
        <p:spPr>
          <a:xfrm>
            <a:off x="4233328" y="422665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M_6 M_7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050DE51-C51D-4E48-AAC7-6C8ECE7DA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443" y="1942461"/>
            <a:ext cx="2970239" cy="2044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89A9C-83D8-4E4C-B887-F875A0035198}"/>
              </a:ext>
            </a:extLst>
          </p:cNvPr>
          <p:cNvSpPr txBox="1"/>
          <p:nvPr/>
        </p:nvSpPr>
        <p:spPr>
          <a:xfrm>
            <a:off x="8591149" y="4226659"/>
            <a:ext cx="20261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WT01: Fog</a:t>
            </a:r>
          </a:p>
          <a:p>
            <a:r>
              <a:rPr lang="en-US"/>
              <a:t>WT02: Heavy fog</a:t>
            </a:r>
          </a:p>
          <a:p>
            <a:r>
              <a:rPr lang="en-US"/>
              <a:t>WT03: Thunder</a:t>
            </a:r>
          </a:p>
          <a:p>
            <a:r>
              <a:rPr lang="en-US"/>
              <a:t>WT05: Hail</a:t>
            </a:r>
          </a:p>
          <a:p>
            <a:r>
              <a:rPr lang="en-US"/>
              <a:t>PRCP: Precipitation</a:t>
            </a:r>
          </a:p>
          <a:p>
            <a:r>
              <a:rPr lang="en-US"/>
              <a:t>SNWD: Snow depth</a:t>
            </a:r>
          </a:p>
        </p:txBody>
      </p:sp>
    </p:spTree>
    <p:extLst>
      <p:ext uri="{BB962C8B-B14F-4D97-AF65-F5344CB8AC3E}">
        <p14:creationId xmlns:p14="http://schemas.microsoft.com/office/powerpoint/2010/main" val="3235232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B3160F0-EF1F-A44C-B8C4-B9F54983CFD1}"/>
              </a:ext>
            </a:extLst>
          </p:cNvPr>
          <p:cNvSpPr txBox="1"/>
          <p:nvPr/>
        </p:nvSpPr>
        <p:spPr>
          <a:xfrm>
            <a:off x="-1" y="560894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/>
              <a:t>Evaluating Our Final Model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C1520A-B1EF-5D4D-88AF-7F956E55CC87}"/>
              </a:ext>
            </a:extLst>
          </p:cNvPr>
          <p:cNvCxnSpPr>
            <a:cxnSpLocks/>
          </p:cNvCxnSpPr>
          <p:nvPr/>
        </p:nvCxnSpPr>
        <p:spPr>
          <a:xfrm flipV="1">
            <a:off x="756661" y="1274359"/>
            <a:ext cx="7237890" cy="1"/>
          </a:xfrm>
          <a:prstGeom prst="line">
            <a:avLst/>
          </a:prstGeom>
          <a:ln w="25400">
            <a:solidFill>
              <a:srgbClr val="B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44686B2-67F9-4571-A278-3A9D3C5D9C66}"/>
              </a:ext>
            </a:extLst>
          </p:cNvPr>
          <p:cNvSpPr txBox="1"/>
          <p:nvPr/>
        </p:nvSpPr>
        <p:spPr>
          <a:xfrm>
            <a:off x="756661" y="1544927"/>
            <a:ext cx="7237890" cy="307777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IMPORTANT FEATURES</a:t>
            </a:r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9AD6171E-80F0-A14F-B477-1E54BDFC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FB62C9D-0E88-C94F-8761-FA947C79A3EF}"/>
              </a:ext>
            </a:extLst>
          </p:cNvPr>
          <p:cNvSpPr txBox="1"/>
          <p:nvPr/>
        </p:nvSpPr>
        <p:spPr>
          <a:xfrm>
            <a:off x="5449040" y="402805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>
                <a:ea typeface="Montserrat" charset="0"/>
                <a:cs typeface="Montserrat" charset="0"/>
              </a:rPr>
              <a:t>Modeling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BAD1A43-2AD3-E14A-8CCB-A965B3684854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91CFBAF-B825-134F-97A0-C9A8CA2AD82E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F4E941-DBA5-B742-AB7C-DCDF008BB1C9}"/>
              </a:ext>
            </a:extLst>
          </p:cNvPr>
          <p:cNvSpPr/>
          <p:nvPr/>
        </p:nvSpPr>
        <p:spPr>
          <a:xfrm>
            <a:off x="1731821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rgbClr val="E8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D9788A1-CED3-2945-A09A-E7673C5F4129}"/>
              </a:ext>
            </a:extLst>
          </p:cNvPr>
          <p:cNvSpPr/>
          <p:nvPr/>
        </p:nvSpPr>
        <p:spPr>
          <a:xfrm>
            <a:off x="5320147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7EC8C9-ABA7-CC4B-9F1C-F7EF53723AC3}"/>
              </a:ext>
            </a:extLst>
          </p:cNvPr>
          <p:cNvSpPr/>
          <p:nvPr/>
        </p:nvSpPr>
        <p:spPr>
          <a:xfrm>
            <a:off x="7114310" y="6526215"/>
            <a:ext cx="1385455" cy="83127"/>
          </a:xfrm>
          <a:prstGeom prst="rect">
            <a:avLst/>
          </a:prstGeom>
          <a:solidFill>
            <a:srgbClr val="B90000"/>
          </a:solidFill>
          <a:ln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15CDA81-3362-184A-9394-308D95BC75AC}"/>
              </a:ext>
            </a:extLst>
          </p:cNvPr>
          <p:cNvSpPr/>
          <p:nvPr/>
        </p:nvSpPr>
        <p:spPr>
          <a:xfrm>
            <a:off x="8908473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A1B22A-10F8-AC44-94D5-41D789750866}"/>
              </a:ext>
            </a:extLst>
          </p:cNvPr>
          <p:cNvSpPr txBox="1"/>
          <p:nvPr/>
        </p:nvSpPr>
        <p:spPr>
          <a:xfrm>
            <a:off x="1550920" y="6261803"/>
            <a:ext cx="1747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BUSINESS UNDERSTANDING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60AACF2-E33D-5849-ABE7-0D04C103874A}"/>
              </a:ext>
            </a:extLst>
          </p:cNvPr>
          <p:cNvSpPr txBox="1"/>
          <p:nvPr/>
        </p:nvSpPr>
        <p:spPr>
          <a:xfrm>
            <a:off x="7031426" y="6261803"/>
            <a:ext cx="1536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B90000"/>
                </a:solidFill>
              </a:rPr>
              <a:t>MODELING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2D60A2C-2C68-3E40-9759-883CA0722E49}"/>
              </a:ext>
            </a:extLst>
          </p:cNvPr>
          <p:cNvSpPr txBox="1"/>
          <p:nvPr/>
        </p:nvSpPr>
        <p:spPr>
          <a:xfrm>
            <a:off x="5330103" y="6261803"/>
            <a:ext cx="1365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DATA PREPARATION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3E51F3A-D101-CF4A-808D-89F84A9E9CE5}"/>
              </a:ext>
            </a:extLst>
          </p:cNvPr>
          <p:cNvSpPr/>
          <p:nvPr/>
        </p:nvSpPr>
        <p:spPr>
          <a:xfrm>
            <a:off x="3525984" y="6526215"/>
            <a:ext cx="1385455" cy="83127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B1355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278D5A-8025-DD47-96F9-620B18BC352E}"/>
              </a:ext>
            </a:extLst>
          </p:cNvPr>
          <p:cNvSpPr txBox="1"/>
          <p:nvPr/>
        </p:nvSpPr>
        <p:spPr>
          <a:xfrm>
            <a:off x="3490914" y="6264604"/>
            <a:ext cx="145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A5A5A5"/>
                </a:solidFill>
              </a:rPr>
              <a:t>DATA UNDERSTANDING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EA561F-929C-3343-9CDB-1D2D1E67487B}"/>
              </a:ext>
            </a:extLst>
          </p:cNvPr>
          <p:cNvSpPr txBox="1"/>
          <p:nvPr/>
        </p:nvSpPr>
        <p:spPr>
          <a:xfrm>
            <a:off x="8970818" y="6249216"/>
            <a:ext cx="1226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ECONOMIC IMPACT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D310CB-F959-4022-A339-69FDC10A4A45}"/>
              </a:ext>
            </a:extLst>
          </p:cNvPr>
          <p:cNvSpPr txBox="1"/>
          <p:nvPr/>
        </p:nvSpPr>
        <p:spPr>
          <a:xfrm>
            <a:off x="742486" y="2170438"/>
            <a:ext cx="20705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DEP_TIME_BLK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CRS_ELAPSED_TIME</a:t>
            </a: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0845AF-88E3-47B4-B143-50D44779897F}"/>
              </a:ext>
            </a:extLst>
          </p:cNvPr>
          <p:cNvSpPr txBox="1"/>
          <p:nvPr/>
        </p:nvSpPr>
        <p:spPr>
          <a:xfrm>
            <a:off x="3326147" y="2165970"/>
            <a:ext cx="2070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B90000"/>
                </a:solidFill>
              </a:rPr>
              <a:t>MONTH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DAY_OF_WEEK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DEP_TIME_BLK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NUMBER_OF_SEATS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PLANE_AGE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FLIGHT_BLK_NUM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A929BB-7D59-4F17-86E2-16EA45CB0878}"/>
              </a:ext>
            </a:extLst>
          </p:cNvPr>
          <p:cNvSpPr txBox="1"/>
          <p:nvPr/>
        </p:nvSpPr>
        <p:spPr>
          <a:xfrm>
            <a:off x="5909808" y="2161417"/>
            <a:ext cx="2070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WT01  WT02</a:t>
            </a:r>
            <a:r>
              <a:rPr lang="en-US">
                <a:solidFill>
                  <a:srgbClr val="B90000"/>
                </a:solidFill>
              </a:rPr>
              <a:t>  WT03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WT04</a:t>
            </a:r>
            <a:r>
              <a:rPr lang="en-US">
                <a:solidFill>
                  <a:srgbClr val="B90000"/>
                </a:solidFill>
              </a:rPr>
              <a:t> 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WT05</a:t>
            </a:r>
            <a:r>
              <a:rPr lang="en-US">
                <a:solidFill>
                  <a:srgbClr val="B90000"/>
                </a:solidFill>
              </a:rPr>
              <a:t>  WT08</a:t>
            </a:r>
            <a:endParaRPr lang="en-US">
              <a:solidFill>
                <a:srgbClr val="002060"/>
              </a:solidFill>
            </a:endParaRP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AWND</a:t>
            </a:r>
            <a:r>
              <a:rPr lang="en-US">
                <a:solidFill>
                  <a:srgbClr val="002060"/>
                </a:solidFill>
              </a:rPr>
              <a:t>  PRCP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SNOW</a:t>
            </a:r>
            <a:r>
              <a:rPr lang="en-US">
                <a:solidFill>
                  <a:srgbClr val="002060"/>
                </a:solidFill>
              </a:rPr>
              <a:t> 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SNWD</a:t>
            </a:r>
          </a:p>
          <a:p>
            <a:r>
              <a:rPr lang="en-US">
                <a:solidFill>
                  <a:srgbClr val="002060"/>
                </a:solidFill>
              </a:rPr>
              <a:t>TAVG  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TMAX</a:t>
            </a:r>
            <a:r>
              <a:rPr lang="en-US">
                <a:solidFill>
                  <a:srgbClr val="002060"/>
                </a:solidFill>
              </a:rPr>
              <a:t>  TMIN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WSF2</a:t>
            </a:r>
            <a:r>
              <a:rPr lang="en-US">
                <a:solidFill>
                  <a:srgbClr val="002060"/>
                </a:solidFill>
              </a:rPr>
              <a:t> 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WSF5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12BC51-4AC4-462C-9826-A75F7A961032}"/>
              </a:ext>
            </a:extLst>
          </p:cNvPr>
          <p:cNvCxnSpPr>
            <a:cxnSpLocks/>
          </p:cNvCxnSpPr>
          <p:nvPr/>
        </p:nvCxnSpPr>
        <p:spPr>
          <a:xfrm flipV="1">
            <a:off x="742484" y="4041895"/>
            <a:ext cx="10810592" cy="58612"/>
          </a:xfrm>
          <a:prstGeom prst="line">
            <a:avLst/>
          </a:prstGeom>
          <a:ln w="25400">
            <a:solidFill>
              <a:srgbClr val="B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0E46643-986A-422A-ABF7-29A8CD998B37}"/>
              </a:ext>
            </a:extLst>
          </p:cNvPr>
          <p:cNvSpPr txBox="1"/>
          <p:nvPr/>
        </p:nvSpPr>
        <p:spPr>
          <a:xfrm>
            <a:off x="8434769" y="1548875"/>
            <a:ext cx="3021589" cy="307777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LEARNING CURVE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11B5D4-E73C-42EC-A66E-8D4BF4CEF8D0}"/>
              </a:ext>
            </a:extLst>
          </p:cNvPr>
          <p:cNvSpPr txBox="1"/>
          <p:nvPr/>
        </p:nvSpPr>
        <p:spPr>
          <a:xfrm>
            <a:off x="4233328" y="2161417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M_8 M_9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8374BD-7A46-4B1D-AF3F-AE368FEE192E}"/>
              </a:ext>
            </a:extLst>
          </p:cNvPr>
          <p:cNvSpPr txBox="1"/>
          <p:nvPr/>
        </p:nvSpPr>
        <p:spPr>
          <a:xfrm>
            <a:off x="742484" y="2823375"/>
            <a:ext cx="16498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BLK_0600-0659</a:t>
            </a:r>
          </a:p>
          <a:p>
            <a:r>
              <a:rPr lang="en-US">
                <a:solidFill>
                  <a:srgbClr val="C00000"/>
                </a:solidFill>
              </a:rPr>
              <a:t>BLK_0800-0859</a:t>
            </a:r>
          </a:p>
          <a:p>
            <a:r>
              <a:rPr lang="en-US">
                <a:solidFill>
                  <a:srgbClr val="C00000"/>
                </a:solidFill>
              </a:rPr>
              <a:t>BLK_1000-1059</a:t>
            </a:r>
          </a:p>
          <a:p>
            <a:r>
              <a:rPr lang="en-US">
                <a:solidFill>
                  <a:srgbClr val="C00000"/>
                </a:solidFill>
              </a:rPr>
              <a:t>BLK_1100-1159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050DE51-C51D-4E48-AAC7-6C8ECE7DA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443" y="1942461"/>
            <a:ext cx="2970239" cy="20448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75B7077-542F-42E8-9F35-9740DC4EA5BD}"/>
              </a:ext>
            </a:extLst>
          </p:cNvPr>
          <p:cNvSpPr txBox="1"/>
          <p:nvPr/>
        </p:nvSpPr>
        <p:spPr>
          <a:xfrm>
            <a:off x="756661" y="4368864"/>
            <a:ext cx="7237890" cy="307777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EVALUATIONS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178013-70C7-4768-9C34-C8B7D62A4C0C}"/>
              </a:ext>
            </a:extLst>
          </p:cNvPr>
          <p:cNvSpPr txBox="1"/>
          <p:nvPr/>
        </p:nvSpPr>
        <p:spPr>
          <a:xfrm>
            <a:off x="762282" y="4899933"/>
            <a:ext cx="75058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err="1">
                <a:effectLst/>
              </a:rPr>
              <a:t>XGBoost</a:t>
            </a:r>
            <a:r>
              <a:rPr lang="en-US" sz="1600" b="0" i="0">
                <a:effectLst/>
              </a:rPr>
              <a:t> is the best performing model for this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</a:rPr>
              <a:t>The lowest MSE score means that </a:t>
            </a:r>
            <a:r>
              <a:rPr lang="en-US" sz="1600"/>
              <a:t>we can predict the delay with small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</a:rPr>
              <a:t>With more training data, we can get a better model with smaller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/>
              <a:t>XGBoost</a:t>
            </a:r>
            <a:r>
              <a:rPr lang="en-US" sz="1600"/>
              <a:t> performs well on small dataset, runs faster, and prevents overfitting.</a:t>
            </a:r>
            <a:endParaRPr lang="en-US" sz="1600" b="0" i="0">
              <a:effectLst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237CB8-8BE0-4E7A-8EF0-C1B6554800DD}"/>
              </a:ext>
            </a:extLst>
          </p:cNvPr>
          <p:cNvSpPr txBox="1"/>
          <p:nvPr/>
        </p:nvSpPr>
        <p:spPr>
          <a:xfrm>
            <a:off x="8434769" y="4368863"/>
            <a:ext cx="3118307" cy="307777"/>
          </a:xfrm>
          <a:prstGeom prst="rect">
            <a:avLst/>
          </a:prstGeom>
          <a:solidFill>
            <a:srgbClr val="B90000"/>
          </a:solidFill>
          <a:ln>
            <a:solidFill>
              <a:srgbClr val="CB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PERFORMANCE ON TEST 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C206B6-5761-47C3-9728-98F23D93EE4F}"/>
              </a:ext>
            </a:extLst>
          </p:cNvPr>
          <p:cNvSpPr txBox="1"/>
          <p:nvPr/>
        </p:nvSpPr>
        <p:spPr>
          <a:xfrm>
            <a:off x="8434770" y="4890770"/>
            <a:ext cx="32021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 b="0" i="0">
                <a:effectLst/>
              </a:defRPr>
            </a:lvl1pPr>
          </a:lstStyle>
          <a:p>
            <a:pPr marL="0" indent="0">
              <a:buNone/>
            </a:pPr>
            <a:r>
              <a:rPr lang="en-US"/>
              <a:t>With final model, the score of the</a:t>
            </a:r>
          </a:p>
          <a:p>
            <a:pPr marL="0" indent="0">
              <a:buNone/>
            </a:pPr>
            <a:r>
              <a:rPr lang="en-US"/>
              <a:t>model prediction on test data,</a:t>
            </a:r>
          </a:p>
          <a:p>
            <a:pPr marL="0" indent="0">
              <a:buNone/>
            </a:pPr>
            <a:r>
              <a:rPr lang="en-US"/>
              <a:t>(2019-11 and 2019-12) is:</a:t>
            </a:r>
          </a:p>
          <a:p>
            <a:pPr marL="0" indent="0" algn="ctr">
              <a:buNone/>
            </a:pPr>
            <a:r>
              <a:rPr lang="en-US" u="sng"/>
              <a:t>MSE 249, RMSE 17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46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outdoor, plane, sky&#10;&#10;Description automatically generated">
            <a:extLst>
              <a:ext uri="{FF2B5EF4-FFF2-40B4-BE49-F238E27FC236}">
                <a16:creationId xmlns:a16="http://schemas.microsoft.com/office/drawing/2014/main" id="{07C7E0A5-81C8-F142-89EC-7BF402CE6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5143" y="-238601"/>
            <a:ext cx="13996497" cy="73352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B499F2-6583-C94B-813E-6EB87D0A309C}"/>
              </a:ext>
            </a:extLst>
          </p:cNvPr>
          <p:cNvSpPr/>
          <p:nvPr/>
        </p:nvSpPr>
        <p:spPr>
          <a:xfrm>
            <a:off x="-100819" y="-140677"/>
            <a:ext cx="12393636" cy="7351373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EB6246-9D55-9B45-9C99-79D23AF3B244}"/>
              </a:ext>
            </a:extLst>
          </p:cNvPr>
          <p:cNvSpPr/>
          <p:nvPr/>
        </p:nvSpPr>
        <p:spPr>
          <a:xfrm>
            <a:off x="1039092" y="3429000"/>
            <a:ext cx="1565564" cy="1468581"/>
          </a:xfrm>
          <a:prstGeom prst="rect">
            <a:avLst/>
          </a:prstGeom>
          <a:noFill/>
          <a:ln w="44450">
            <a:solidFill>
              <a:srgbClr val="B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E55D5-5EA3-684C-A0A4-F1858CF85D9C}"/>
              </a:ext>
            </a:extLst>
          </p:cNvPr>
          <p:cNvSpPr txBox="1"/>
          <p:nvPr/>
        </p:nvSpPr>
        <p:spPr>
          <a:xfrm>
            <a:off x="1607130" y="3747791"/>
            <a:ext cx="665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66CE2-3330-DB4D-A45B-9FA1043E42B9}"/>
              </a:ext>
            </a:extLst>
          </p:cNvPr>
          <p:cNvSpPr txBox="1"/>
          <p:nvPr/>
        </p:nvSpPr>
        <p:spPr>
          <a:xfrm>
            <a:off x="945343" y="5396926"/>
            <a:ext cx="420737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spc="300">
                <a:solidFill>
                  <a:schemeClr val="bg1"/>
                </a:solidFill>
                <a:ea typeface="Montserrat" charset="0"/>
                <a:cs typeface="Montserrat" charset="0"/>
              </a:rPr>
              <a:t>ECONOMIC IMPACT</a:t>
            </a:r>
            <a:endParaRPr lang="en-US" sz="4800" b="1" spc="300">
              <a:solidFill>
                <a:schemeClr val="bg1"/>
              </a:solidFill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906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clock, outdoor, different, bunch&#10;&#10;Description automatically generated">
            <a:extLst>
              <a:ext uri="{FF2B5EF4-FFF2-40B4-BE49-F238E27FC236}">
                <a16:creationId xmlns:a16="http://schemas.microsoft.com/office/drawing/2014/main" id="{E2278017-A5CF-40A0-95C5-38F65875D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618" y="1870958"/>
            <a:ext cx="2756807" cy="3858049"/>
          </a:xfrm>
          <a:prstGeom prst="rect">
            <a:avLst/>
          </a:prstGeom>
        </p:spPr>
      </p:pic>
      <p:pic>
        <p:nvPicPr>
          <p:cNvPr id="5" name="Picture 4" descr="A picture containing snow, outdoor&#10;&#10;Description automatically generated">
            <a:extLst>
              <a:ext uri="{FF2B5EF4-FFF2-40B4-BE49-F238E27FC236}">
                <a16:creationId xmlns:a16="http://schemas.microsoft.com/office/drawing/2014/main" id="{185BCFD6-16D1-1641-9A89-F168A6370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730" y="1846867"/>
            <a:ext cx="2713216" cy="3881519"/>
          </a:xfrm>
          <a:prstGeom prst="rect">
            <a:avLst/>
          </a:prstGeom>
        </p:spPr>
      </p:pic>
      <p:pic>
        <p:nvPicPr>
          <p:cNvPr id="72" name="Picture 67">
            <a:extLst>
              <a:ext uri="{FF2B5EF4-FFF2-40B4-BE49-F238E27FC236}">
                <a16:creationId xmlns:a16="http://schemas.microsoft.com/office/drawing/2014/main" id="{673A2FED-2550-9645-B24C-B6F55E1344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32" t="338" r="23764" b="-338"/>
          <a:stretch/>
        </p:blipFill>
        <p:spPr>
          <a:xfrm>
            <a:off x="4746193" y="1853055"/>
            <a:ext cx="2771290" cy="3870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3BCFAB2-5826-7343-A169-ECBDADDF9BD7}"/>
              </a:ext>
            </a:extLst>
          </p:cNvPr>
          <p:cNvSpPr/>
          <p:nvPr/>
        </p:nvSpPr>
        <p:spPr>
          <a:xfrm>
            <a:off x="7722824" y="1842924"/>
            <a:ext cx="2771290" cy="3882473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D1C9FEC-ED04-5E42-BFE2-2DD5EF276FA9}"/>
              </a:ext>
            </a:extLst>
          </p:cNvPr>
          <p:cNvSpPr/>
          <p:nvPr/>
        </p:nvSpPr>
        <p:spPr>
          <a:xfrm>
            <a:off x="1703066" y="1864317"/>
            <a:ext cx="2771290" cy="3868866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B244A05-6130-6F40-A2AD-4C596906FBFE}"/>
              </a:ext>
            </a:extLst>
          </p:cNvPr>
          <p:cNvSpPr/>
          <p:nvPr/>
        </p:nvSpPr>
        <p:spPr>
          <a:xfrm>
            <a:off x="4745405" y="1841673"/>
            <a:ext cx="2770006" cy="3838779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74FCD2-C1CB-C34A-ACD7-DE9900DB3EF3}"/>
              </a:ext>
            </a:extLst>
          </p:cNvPr>
          <p:cNvSpPr txBox="1"/>
          <p:nvPr/>
        </p:nvSpPr>
        <p:spPr>
          <a:xfrm>
            <a:off x="1744578" y="712418"/>
            <a:ext cx="8732922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600" spc="300">
                <a:cs typeface="Calibri"/>
              </a:rPr>
              <a:t>Model Deployment: Identifying the Top Influencers of Flight Delays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D05C17-46B2-7545-930A-656BA1A8C987}"/>
              </a:ext>
            </a:extLst>
          </p:cNvPr>
          <p:cNvCxnSpPr>
            <a:cxnSpLocks/>
          </p:cNvCxnSpPr>
          <p:nvPr/>
        </p:nvCxnSpPr>
        <p:spPr>
          <a:xfrm>
            <a:off x="2210295" y="4331093"/>
            <a:ext cx="16028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FAAF876-03C8-8142-BC21-A7B7A053AABD}"/>
              </a:ext>
            </a:extLst>
          </p:cNvPr>
          <p:cNvSpPr/>
          <p:nvPr/>
        </p:nvSpPr>
        <p:spPr>
          <a:xfrm>
            <a:off x="2706404" y="2110941"/>
            <a:ext cx="634194" cy="634194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BDEC29-829C-FF45-823D-4B7DFD587498}"/>
              </a:ext>
            </a:extLst>
          </p:cNvPr>
          <p:cNvSpPr txBox="1"/>
          <p:nvPr/>
        </p:nvSpPr>
        <p:spPr>
          <a:xfrm>
            <a:off x="2833842" y="2158385"/>
            <a:ext cx="61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B55E780-E6D5-D348-A12A-795FE72E8EBD}"/>
              </a:ext>
            </a:extLst>
          </p:cNvPr>
          <p:cNvSpPr txBox="1"/>
          <p:nvPr/>
        </p:nvSpPr>
        <p:spPr>
          <a:xfrm>
            <a:off x="1756476" y="3657417"/>
            <a:ext cx="27712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SNOW, SNWD &amp; PRCP</a:t>
            </a:r>
            <a:endParaRPr lang="en-US" sz="2000">
              <a:solidFill>
                <a:schemeClr val="bg1"/>
              </a:solidFill>
              <a:cs typeface="Calibri" panose="020F0502020204030204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8B967FC-A41D-8F48-B5AB-B3CA6ADA8E4A}"/>
              </a:ext>
            </a:extLst>
          </p:cNvPr>
          <p:cNvCxnSpPr>
            <a:cxnSpLocks/>
          </p:cNvCxnSpPr>
          <p:nvPr/>
        </p:nvCxnSpPr>
        <p:spPr>
          <a:xfrm>
            <a:off x="5207245" y="4326948"/>
            <a:ext cx="16028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BED96AB2-35BD-7D47-8C92-5C5E660224A7}"/>
              </a:ext>
            </a:extLst>
          </p:cNvPr>
          <p:cNvSpPr/>
          <p:nvPr/>
        </p:nvSpPr>
        <p:spPr>
          <a:xfrm>
            <a:off x="5818373" y="2092419"/>
            <a:ext cx="634194" cy="634194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40A8F61-F042-314C-8928-1470EB809C27}"/>
              </a:ext>
            </a:extLst>
          </p:cNvPr>
          <p:cNvSpPr txBox="1"/>
          <p:nvPr/>
        </p:nvSpPr>
        <p:spPr>
          <a:xfrm>
            <a:off x="5931433" y="2154240"/>
            <a:ext cx="61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E2B8BF-9CCE-F14D-896D-1F20E16F8794}"/>
              </a:ext>
            </a:extLst>
          </p:cNvPr>
          <p:cNvSpPr txBox="1"/>
          <p:nvPr/>
        </p:nvSpPr>
        <p:spPr>
          <a:xfrm>
            <a:off x="4676432" y="3503284"/>
            <a:ext cx="277129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cs typeface="Calibri" panose="020F0502020204030204"/>
              </a:rPr>
              <a:t>MONTH </a:t>
            </a:r>
          </a:p>
          <a:p>
            <a:pPr algn="ctr"/>
            <a:r>
              <a:rPr lang="en-US" sz="2000">
                <a:solidFill>
                  <a:schemeClr val="bg1"/>
                </a:solidFill>
                <a:cs typeface="Calibri" panose="020F0502020204030204"/>
              </a:rPr>
              <a:t>6, 7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0D9D3D8-4098-4142-84E4-DFDA853B1215}"/>
              </a:ext>
            </a:extLst>
          </p:cNvPr>
          <p:cNvCxnSpPr>
            <a:cxnSpLocks/>
          </p:cNvCxnSpPr>
          <p:nvPr/>
        </p:nvCxnSpPr>
        <p:spPr>
          <a:xfrm>
            <a:off x="8278281" y="4326948"/>
            <a:ext cx="16028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B6287BFD-CC8D-A844-85CC-1A91C6772849}"/>
              </a:ext>
            </a:extLst>
          </p:cNvPr>
          <p:cNvSpPr/>
          <p:nvPr/>
        </p:nvSpPr>
        <p:spPr>
          <a:xfrm>
            <a:off x="8774390" y="2106796"/>
            <a:ext cx="634194" cy="634194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7EFD080-607B-BE4B-8955-4C4CD9BD1F64}"/>
              </a:ext>
            </a:extLst>
          </p:cNvPr>
          <p:cNvSpPr txBox="1"/>
          <p:nvPr/>
        </p:nvSpPr>
        <p:spPr>
          <a:xfrm>
            <a:off x="8901828" y="2154240"/>
            <a:ext cx="61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5EB1B41-821D-6148-A945-CDF98573070D}"/>
              </a:ext>
            </a:extLst>
          </p:cNvPr>
          <p:cNvSpPr txBox="1"/>
          <p:nvPr/>
        </p:nvSpPr>
        <p:spPr>
          <a:xfrm>
            <a:off x="7699917" y="3503284"/>
            <a:ext cx="277129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cs typeface="Calibri" panose="020F0502020204030204"/>
              </a:rPr>
              <a:t>DEP_TIME_BLK</a:t>
            </a:r>
          </a:p>
          <a:p>
            <a:pPr algn="ctr"/>
            <a:r>
              <a:rPr lang="en-US" sz="2000">
                <a:solidFill>
                  <a:schemeClr val="bg1"/>
                </a:solidFill>
                <a:cs typeface="Calibri" panose="020F0502020204030204"/>
              </a:rPr>
              <a:t>1800-2359</a:t>
            </a:r>
          </a:p>
        </p:txBody>
      </p:sp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35E04786-2181-AD4B-8221-F0CAF1706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810FD17-0A91-0541-98D9-F75B4189856F}"/>
              </a:ext>
            </a:extLst>
          </p:cNvPr>
          <p:cNvSpPr txBox="1"/>
          <p:nvPr/>
        </p:nvSpPr>
        <p:spPr>
          <a:xfrm>
            <a:off x="4979358" y="402805"/>
            <a:ext cx="223330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000" spc="600"/>
              <a:t>Economic Impact</a:t>
            </a:r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F37263-110E-8A44-ACAE-D0D09F8A2AFF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E30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904A67B-367B-8048-8B35-3BE939060E48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E30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9E644-E30A-294E-B9A2-2F1885536A3B}"/>
              </a:ext>
            </a:extLst>
          </p:cNvPr>
          <p:cNvSpPr txBox="1"/>
          <p:nvPr/>
        </p:nvSpPr>
        <p:spPr>
          <a:xfrm>
            <a:off x="1959018" y="4478752"/>
            <a:ext cx="2253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Inevitable flight delays due to nature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0B98175-ED28-4316-BF85-2DFC0CFE86B8}"/>
              </a:ext>
            </a:extLst>
          </p:cNvPr>
          <p:cNvSpPr txBox="1"/>
          <p:nvPr/>
        </p:nvSpPr>
        <p:spPr>
          <a:xfrm>
            <a:off x="5007017" y="4593770"/>
            <a:ext cx="22533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cs typeface="Calibri"/>
              </a:rPr>
              <a:t>Higher air traffic due to summer month vacations.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3F89A-B22D-420F-B00E-42C3E57C7AB9}"/>
              </a:ext>
            </a:extLst>
          </p:cNvPr>
          <p:cNvSpPr txBox="1"/>
          <p:nvPr/>
        </p:nvSpPr>
        <p:spPr>
          <a:xfrm>
            <a:off x="8026263" y="4593771"/>
            <a:ext cx="22533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Domino effect of delays throughout the day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D26C9E-A32A-9D44-A1AF-585D0EC0FF37}"/>
              </a:ext>
            </a:extLst>
          </p:cNvPr>
          <p:cNvSpPr/>
          <p:nvPr/>
        </p:nvSpPr>
        <p:spPr>
          <a:xfrm>
            <a:off x="1731821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84D320-08F4-CE4C-8B59-3027B74B0ED6}"/>
              </a:ext>
            </a:extLst>
          </p:cNvPr>
          <p:cNvSpPr/>
          <p:nvPr/>
        </p:nvSpPr>
        <p:spPr>
          <a:xfrm>
            <a:off x="5320147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BBC3BC-FDCF-4A4F-BDE7-9641484763EF}"/>
              </a:ext>
            </a:extLst>
          </p:cNvPr>
          <p:cNvSpPr/>
          <p:nvPr/>
        </p:nvSpPr>
        <p:spPr>
          <a:xfrm>
            <a:off x="7114310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BB02BC1-BCCC-E547-BFAE-6E59664F7C8E}"/>
              </a:ext>
            </a:extLst>
          </p:cNvPr>
          <p:cNvSpPr/>
          <p:nvPr/>
        </p:nvSpPr>
        <p:spPr>
          <a:xfrm>
            <a:off x="8908473" y="6526215"/>
            <a:ext cx="1385455" cy="83127"/>
          </a:xfrm>
          <a:prstGeom prst="rect">
            <a:avLst/>
          </a:prstGeom>
          <a:solidFill>
            <a:srgbClr val="B9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50DAC6-18C5-A147-9893-D4EE9E09A0BC}"/>
              </a:ext>
            </a:extLst>
          </p:cNvPr>
          <p:cNvSpPr txBox="1"/>
          <p:nvPr/>
        </p:nvSpPr>
        <p:spPr>
          <a:xfrm>
            <a:off x="1485498" y="6276723"/>
            <a:ext cx="173955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BUSINESS UNDERSTANDING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8FE06C-1371-B146-9CB8-AD0F23AFE4B2}"/>
              </a:ext>
            </a:extLst>
          </p:cNvPr>
          <p:cNvSpPr txBox="1"/>
          <p:nvPr/>
        </p:nvSpPr>
        <p:spPr>
          <a:xfrm>
            <a:off x="7031426" y="6261803"/>
            <a:ext cx="153698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MODELING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67CC9A-6506-234C-A124-926D726C4B47}"/>
              </a:ext>
            </a:extLst>
          </p:cNvPr>
          <p:cNvSpPr txBox="1"/>
          <p:nvPr/>
        </p:nvSpPr>
        <p:spPr>
          <a:xfrm>
            <a:off x="5218622" y="6249216"/>
            <a:ext cx="1536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DATA PREPARATION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551E050-D904-C446-9C3C-E31FE68E8309}"/>
              </a:ext>
            </a:extLst>
          </p:cNvPr>
          <p:cNvSpPr/>
          <p:nvPr/>
        </p:nvSpPr>
        <p:spPr>
          <a:xfrm>
            <a:off x="3525984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B3EB40E-3DAE-C040-BC40-37BFB3C1D2B9}"/>
              </a:ext>
            </a:extLst>
          </p:cNvPr>
          <p:cNvSpPr txBox="1"/>
          <p:nvPr/>
        </p:nvSpPr>
        <p:spPr>
          <a:xfrm>
            <a:off x="3465247" y="6249216"/>
            <a:ext cx="1506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DATA UNDERSTANDING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DBA2F6-1380-8243-BB71-339A7051C6F2}"/>
              </a:ext>
            </a:extLst>
          </p:cNvPr>
          <p:cNvSpPr txBox="1"/>
          <p:nvPr/>
        </p:nvSpPr>
        <p:spPr>
          <a:xfrm>
            <a:off x="8970818" y="6249216"/>
            <a:ext cx="1226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C00000"/>
                </a:solidFill>
              </a:rPr>
              <a:t>ECONOMIC IMPACT</a:t>
            </a:r>
          </a:p>
        </p:txBody>
      </p:sp>
    </p:spTree>
    <p:extLst>
      <p:ext uri="{BB962C8B-B14F-4D97-AF65-F5344CB8AC3E}">
        <p14:creationId xmlns:p14="http://schemas.microsoft.com/office/powerpoint/2010/main" val="3605755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10C274A-448C-DB48-970B-708A1918011A}"/>
              </a:ext>
            </a:extLst>
          </p:cNvPr>
          <p:cNvSpPr txBox="1"/>
          <p:nvPr/>
        </p:nvSpPr>
        <p:spPr>
          <a:xfrm>
            <a:off x="57686" y="1647118"/>
            <a:ext cx="397980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>
                <a:cs typeface="Calibri"/>
              </a:rPr>
              <a:t>Impact on Delta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3160F0-EF1F-A44C-B8C4-B9F54983CFD1}"/>
              </a:ext>
            </a:extLst>
          </p:cNvPr>
          <p:cNvSpPr txBox="1"/>
          <p:nvPr/>
        </p:nvSpPr>
        <p:spPr>
          <a:xfrm>
            <a:off x="882315" y="687564"/>
            <a:ext cx="10427370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600" spc="300"/>
              <a:t>The Predictive Model Will Help Determine How Delayed a Delta Flight Will Be at the Atlanta Airport</a:t>
            </a:r>
            <a:endParaRPr lang="en-US" sz="26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C1520A-B1EF-5D4D-88AF-7F956E55CC87}"/>
              </a:ext>
            </a:extLst>
          </p:cNvPr>
          <p:cNvCxnSpPr>
            <a:cxnSpLocks/>
          </p:cNvCxnSpPr>
          <p:nvPr/>
        </p:nvCxnSpPr>
        <p:spPr>
          <a:xfrm flipV="1">
            <a:off x="170121" y="2008437"/>
            <a:ext cx="576274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ACBBF1-FA40-6B4B-884B-0E52E7A3B440}"/>
              </a:ext>
            </a:extLst>
          </p:cNvPr>
          <p:cNvCxnSpPr>
            <a:cxnSpLocks/>
          </p:cNvCxnSpPr>
          <p:nvPr/>
        </p:nvCxnSpPr>
        <p:spPr>
          <a:xfrm>
            <a:off x="6090853" y="2248186"/>
            <a:ext cx="0" cy="3796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A47EFE-6BCE-C84B-9146-1B97B122C38F}"/>
              </a:ext>
            </a:extLst>
          </p:cNvPr>
          <p:cNvCxnSpPr>
            <a:cxnSpLocks/>
          </p:cNvCxnSpPr>
          <p:nvPr/>
        </p:nvCxnSpPr>
        <p:spPr>
          <a:xfrm>
            <a:off x="6259132" y="2008435"/>
            <a:ext cx="551364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427831-E269-9549-9145-F50ECD585A55}"/>
              </a:ext>
            </a:extLst>
          </p:cNvPr>
          <p:cNvSpPr txBox="1"/>
          <p:nvPr/>
        </p:nvSpPr>
        <p:spPr>
          <a:xfrm>
            <a:off x="6259132" y="1636925"/>
            <a:ext cx="373279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>
                <a:cs typeface="Calibri"/>
              </a:rPr>
              <a:t>Impact on Airport</a:t>
            </a:r>
          </a:p>
        </p:txBody>
      </p: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B768FFA4-B38C-7D4F-9970-B7BC292B0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6B0F8BD-3F10-A844-B5D6-8E535F4F6C08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E30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C657DD-0E8C-604F-A3A7-E4D5F1837EC7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E30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522FA5-99A0-0446-82EF-5E9490C891DC}"/>
              </a:ext>
            </a:extLst>
          </p:cNvPr>
          <p:cNvSpPr/>
          <p:nvPr/>
        </p:nvSpPr>
        <p:spPr>
          <a:xfrm>
            <a:off x="1731821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3DCA3D-8BF2-2342-8CB5-048F68787CB4}"/>
              </a:ext>
            </a:extLst>
          </p:cNvPr>
          <p:cNvSpPr/>
          <p:nvPr/>
        </p:nvSpPr>
        <p:spPr>
          <a:xfrm>
            <a:off x="5320147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943658-7192-9F45-9287-DD5BFE32CB11}"/>
              </a:ext>
            </a:extLst>
          </p:cNvPr>
          <p:cNvSpPr/>
          <p:nvPr/>
        </p:nvSpPr>
        <p:spPr>
          <a:xfrm>
            <a:off x="7114310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A48403-31E6-B34D-862D-381B5A9B3858}"/>
              </a:ext>
            </a:extLst>
          </p:cNvPr>
          <p:cNvSpPr/>
          <p:nvPr/>
        </p:nvSpPr>
        <p:spPr>
          <a:xfrm>
            <a:off x="8908473" y="6526215"/>
            <a:ext cx="1385455" cy="83127"/>
          </a:xfrm>
          <a:prstGeom prst="rect">
            <a:avLst/>
          </a:prstGeom>
          <a:solidFill>
            <a:srgbClr val="B9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010818-C63E-B94D-ACFA-065FBBD79E3D}"/>
              </a:ext>
            </a:extLst>
          </p:cNvPr>
          <p:cNvSpPr txBox="1"/>
          <p:nvPr/>
        </p:nvSpPr>
        <p:spPr>
          <a:xfrm>
            <a:off x="1485498" y="6276723"/>
            <a:ext cx="173955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BUSINESS UNDERSTANDING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161798-421F-2246-8BDE-C010A3738A40}"/>
              </a:ext>
            </a:extLst>
          </p:cNvPr>
          <p:cNvSpPr txBox="1"/>
          <p:nvPr/>
        </p:nvSpPr>
        <p:spPr>
          <a:xfrm>
            <a:off x="7031426" y="6261803"/>
            <a:ext cx="153698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MODELING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80CB2E-FDD8-A84B-95E7-5ECBE4FC8376}"/>
              </a:ext>
            </a:extLst>
          </p:cNvPr>
          <p:cNvSpPr txBox="1"/>
          <p:nvPr/>
        </p:nvSpPr>
        <p:spPr>
          <a:xfrm>
            <a:off x="5218622" y="6249216"/>
            <a:ext cx="1536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DATA PREPARATION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EF2E6F-05B0-7F45-92FB-3CEACA677810}"/>
              </a:ext>
            </a:extLst>
          </p:cNvPr>
          <p:cNvSpPr/>
          <p:nvPr/>
        </p:nvSpPr>
        <p:spPr>
          <a:xfrm>
            <a:off x="3525984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F8BD64-A309-1B42-A985-DDF8CF669F72}"/>
              </a:ext>
            </a:extLst>
          </p:cNvPr>
          <p:cNvSpPr txBox="1"/>
          <p:nvPr/>
        </p:nvSpPr>
        <p:spPr>
          <a:xfrm>
            <a:off x="3465247" y="6249216"/>
            <a:ext cx="1506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DATA UNDERSTANDING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C642F0-1D55-434E-811A-7DDA8190EDCA}"/>
              </a:ext>
            </a:extLst>
          </p:cNvPr>
          <p:cNvSpPr txBox="1"/>
          <p:nvPr/>
        </p:nvSpPr>
        <p:spPr>
          <a:xfrm>
            <a:off x="8970818" y="6249216"/>
            <a:ext cx="1226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C00000"/>
                </a:solidFill>
              </a:rPr>
              <a:t>ECONOMIC IMPACT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6EBFE8-2BAB-7843-9AF3-0AD383FB5AD2}"/>
              </a:ext>
            </a:extLst>
          </p:cNvPr>
          <p:cNvSpPr txBox="1"/>
          <p:nvPr/>
        </p:nvSpPr>
        <p:spPr>
          <a:xfrm>
            <a:off x="4908825" y="402805"/>
            <a:ext cx="2374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>
                <a:ea typeface="Montserrat" charset="0"/>
                <a:cs typeface="Montserrat" charset="0"/>
              </a:rPr>
              <a:t>ECONOMIC IMPACT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4F8706-4AB3-4231-9EC4-D0FDAE259C24}"/>
              </a:ext>
            </a:extLst>
          </p:cNvPr>
          <p:cNvSpPr txBox="1"/>
          <p:nvPr/>
        </p:nvSpPr>
        <p:spPr>
          <a:xfrm>
            <a:off x="6259286" y="2253343"/>
            <a:ext cx="52904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Atlanta Airport can better arrange gates and ground/runway staff for incoming flights to land by considering departure delays for current flights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B509B-5856-46BE-B643-1F29197ECC0F}"/>
              </a:ext>
            </a:extLst>
          </p:cNvPr>
          <p:cNvSpPr txBox="1"/>
          <p:nvPr/>
        </p:nvSpPr>
        <p:spPr>
          <a:xfrm>
            <a:off x="108857" y="2253343"/>
            <a:ext cx="575854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Retain the ~1.53B in costs associated with flight delays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/>
              </a:rPr>
              <a:t>Includes flight compensations, crew expenses, fuel and maintenance, etc.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Earn additional revenue of ~719M from increased demand &amp; loyal customers that enjoy convenient departure times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Increase revenues from businesses that choose to send their employees on business travels through Delta because of low delay rate and higher on time arrival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28C0F5-8FEC-43ED-A4F8-5EB53799657B}"/>
              </a:ext>
            </a:extLst>
          </p:cNvPr>
          <p:cNvSpPr txBox="1"/>
          <p:nvPr/>
        </p:nvSpPr>
        <p:spPr>
          <a:xfrm>
            <a:off x="6197228" y="3541232"/>
            <a:ext cx="397980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>
                <a:cs typeface="Calibri"/>
              </a:rPr>
              <a:t>Save Costs for Customers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FA01C02-690B-4444-9A84-C9B3B9EBF9E4}"/>
              </a:ext>
            </a:extLst>
          </p:cNvPr>
          <p:cNvCxnSpPr>
            <a:cxnSpLocks/>
          </p:cNvCxnSpPr>
          <p:nvPr/>
        </p:nvCxnSpPr>
        <p:spPr>
          <a:xfrm flipV="1">
            <a:off x="6320549" y="3880781"/>
            <a:ext cx="576274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6EE315-0042-4B36-898C-B955785B1405}"/>
              </a:ext>
            </a:extLst>
          </p:cNvPr>
          <p:cNvSpPr txBox="1"/>
          <p:nvPr/>
        </p:nvSpPr>
        <p:spPr>
          <a:xfrm>
            <a:off x="6259286" y="4143328"/>
            <a:ext cx="575854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Delta customers would collectively save ~$3B in costs associated with flight delays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This includes expenses for food &amp; accommodations as a result of being away from home</a:t>
            </a:r>
          </a:p>
        </p:txBody>
      </p:sp>
    </p:spTree>
    <p:extLst>
      <p:ext uri="{BB962C8B-B14F-4D97-AF65-F5344CB8AC3E}">
        <p14:creationId xmlns:p14="http://schemas.microsoft.com/office/powerpoint/2010/main" val="4179419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B3160F0-EF1F-A44C-B8C4-B9F54983CFD1}"/>
              </a:ext>
            </a:extLst>
          </p:cNvPr>
          <p:cNvSpPr txBox="1"/>
          <p:nvPr/>
        </p:nvSpPr>
        <p:spPr>
          <a:xfrm>
            <a:off x="0" y="577275"/>
            <a:ext cx="1219200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spc="300">
                <a:solidFill>
                  <a:srgbClr val="000000"/>
                </a:solidFill>
                <a:ea typeface="Montserrat" charset="0"/>
                <a:cs typeface="Montserrat" charset="0"/>
              </a:rPr>
              <a:t>Impact </a:t>
            </a:r>
            <a:r>
              <a:rPr lang="en-US" sz="2800" spc="300">
                <a:ea typeface="Montserrat" charset="0"/>
                <a:cs typeface="Montserrat" charset="0"/>
              </a:rPr>
              <a:t>on Revenue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C1520A-B1EF-5D4D-88AF-7F956E55CC87}"/>
              </a:ext>
            </a:extLst>
          </p:cNvPr>
          <p:cNvCxnSpPr>
            <a:cxnSpLocks/>
          </p:cNvCxnSpPr>
          <p:nvPr/>
        </p:nvCxnSpPr>
        <p:spPr>
          <a:xfrm>
            <a:off x="170121" y="1246438"/>
            <a:ext cx="12016898" cy="287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B768FFA4-B38C-7D4F-9970-B7BC292B0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6B0F8BD-3F10-A844-B5D6-8E535F4F6C08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E30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C657DD-0E8C-604F-A3A7-E4D5F1837EC7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E30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522FA5-99A0-0446-82EF-5E9490C891DC}"/>
              </a:ext>
            </a:extLst>
          </p:cNvPr>
          <p:cNvSpPr/>
          <p:nvPr/>
        </p:nvSpPr>
        <p:spPr>
          <a:xfrm>
            <a:off x="1731821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3DCA3D-8BF2-2342-8CB5-048F68787CB4}"/>
              </a:ext>
            </a:extLst>
          </p:cNvPr>
          <p:cNvSpPr/>
          <p:nvPr/>
        </p:nvSpPr>
        <p:spPr>
          <a:xfrm>
            <a:off x="5320147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943658-7192-9F45-9287-DD5BFE32CB11}"/>
              </a:ext>
            </a:extLst>
          </p:cNvPr>
          <p:cNvSpPr/>
          <p:nvPr/>
        </p:nvSpPr>
        <p:spPr>
          <a:xfrm>
            <a:off x="7114310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A48403-31E6-B34D-862D-381B5A9B3858}"/>
              </a:ext>
            </a:extLst>
          </p:cNvPr>
          <p:cNvSpPr/>
          <p:nvPr/>
        </p:nvSpPr>
        <p:spPr>
          <a:xfrm>
            <a:off x="8908473" y="6526215"/>
            <a:ext cx="1385455" cy="83127"/>
          </a:xfrm>
          <a:prstGeom prst="rect">
            <a:avLst/>
          </a:prstGeom>
          <a:solidFill>
            <a:srgbClr val="B9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010818-C63E-B94D-ACFA-065FBBD79E3D}"/>
              </a:ext>
            </a:extLst>
          </p:cNvPr>
          <p:cNvSpPr txBox="1"/>
          <p:nvPr/>
        </p:nvSpPr>
        <p:spPr>
          <a:xfrm>
            <a:off x="1485498" y="6276723"/>
            <a:ext cx="173955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BUSINESS UNDERSTANDING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161798-421F-2246-8BDE-C010A3738A40}"/>
              </a:ext>
            </a:extLst>
          </p:cNvPr>
          <p:cNvSpPr txBox="1"/>
          <p:nvPr/>
        </p:nvSpPr>
        <p:spPr>
          <a:xfrm>
            <a:off x="7031426" y="6261803"/>
            <a:ext cx="153698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MODELING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80CB2E-FDD8-A84B-95E7-5ECBE4FC8376}"/>
              </a:ext>
            </a:extLst>
          </p:cNvPr>
          <p:cNvSpPr txBox="1"/>
          <p:nvPr/>
        </p:nvSpPr>
        <p:spPr>
          <a:xfrm>
            <a:off x="5218622" y="6249216"/>
            <a:ext cx="1536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DATA PREPARATION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EF2E6F-05B0-7F45-92FB-3CEACA677810}"/>
              </a:ext>
            </a:extLst>
          </p:cNvPr>
          <p:cNvSpPr/>
          <p:nvPr/>
        </p:nvSpPr>
        <p:spPr>
          <a:xfrm>
            <a:off x="3525984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F8BD64-A309-1B42-A985-DDF8CF669F72}"/>
              </a:ext>
            </a:extLst>
          </p:cNvPr>
          <p:cNvSpPr txBox="1"/>
          <p:nvPr/>
        </p:nvSpPr>
        <p:spPr>
          <a:xfrm>
            <a:off x="3465247" y="6249216"/>
            <a:ext cx="1506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DATA UNDERSTANDING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C642F0-1D55-434E-811A-7DDA8190EDCA}"/>
              </a:ext>
            </a:extLst>
          </p:cNvPr>
          <p:cNvSpPr txBox="1"/>
          <p:nvPr/>
        </p:nvSpPr>
        <p:spPr>
          <a:xfrm>
            <a:off x="8970818" y="6249216"/>
            <a:ext cx="1226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C00000"/>
                </a:solidFill>
              </a:rPr>
              <a:t>ECONOMIC IMPACT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6EBFE8-2BAB-7843-9AF3-0AD383FB5AD2}"/>
              </a:ext>
            </a:extLst>
          </p:cNvPr>
          <p:cNvSpPr txBox="1"/>
          <p:nvPr/>
        </p:nvSpPr>
        <p:spPr>
          <a:xfrm>
            <a:off x="4908825" y="402805"/>
            <a:ext cx="2374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>
                <a:ea typeface="Montserrat" charset="0"/>
                <a:cs typeface="Montserrat" charset="0"/>
              </a:rPr>
              <a:t>ECONOMIC IMPACT</a:t>
            </a:r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A872ED0D-0ED7-4B55-8599-7D7F7CDF7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381" y="1451253"/>
            <a:ext cx="7545237" cy="442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73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B3160F0-EF1F-A44C-B8C4-B9F54983CFD1}"/>
              </a:ext>
            </a:extLst>
          </p:cNvPr>
          <p:cNvSpPr txBox="1"/>
          <p:nvPr/>
        </p:nvSpPr>
        <p:spPr>
          <a:xfrm>
            <a:off x="0" y="577275"/>
            <a:ext cx="1219200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spc="300">
                <a:solidFill>
                  <a:srgbClr val="000000"/>
                </a:solidFill>
              </a:rPr>
              <a:t>Deployment Risks &amp; Mitigation</a:t>
            </a:r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C1520A-B1EF-5D4D-88AF-7F956E55CC87}"/>
              </a:ext>
            </a:extLst>
          </p:cNvPr>
          <p:cNvCxnSpPr>
            <a:cxnSpLocks/>
          </p:cNvCxnSpPr>
          <p:nvPr/>
        </p:nvCxnSpPr>
        <p:spPr>
          <a:xfrm>
            <a:off x="170121" y="1246438"/>
            <a:ext cx="12016898" cy="287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B768FFA4-B38C-7D4F-9970-B7BC292B0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6B0F8BD-3F10-A844-B5D6-8E535F4F6C08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E30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C657DD-0E8C-604F-A3A7-E4D5F1837EC7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rgbClr val="B90000"/>
          </a:solidFill>
          <a:ln>
            <a:solidFill>
              <a:srgbClr val="E30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522FA5-99A0-0446-82EF-5E9490C891DC}"/>
              </a:ext>
            </a:extLst>
          </p:cNvPr>
          <p:cNvSpPr/>
          <p:nvPr/>
        </p:nvSpPr>
        <p:spPr>
          <a:xfrm>
            <a:off x="1731821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3DCA3D-8BF2-2342-8CB5-048F68787CB4}"/>
              </a:ext>
            </a:extLst>
          </p:cNvPr>
          <p:cNvSpPr/>
          <p:nvPr/>
        </p:nvSpPr>
        <p:spPr>
          <a:xfrm>
            <a:off x="5320147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943658-7192-9F45-9287-DD5BFE32CB11}"/>
              </a:ext>
            </a:extLst>
          </p:cNvPr>
          <p:cNvSpPr/>
          <p:nvPr/>
        </p:nvSpPr>
        <p:spPr>
          <a:xfrm>
            <a:off x="7114310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A48403-31E6-B34D-862D-381B5A9B3858}"/>
              </a:ext>
            </a:extLst>
          </p:cNvPr>
          <p:cNvSpPr/>
          <p:nvPr/>
        </p:nvSpPr>
        <p:spPr>
          <a:xfrm>
            <a:off x="8908473" y="6526215"/>
            <a:ext cx="1385455" cy="83127"/>
          </a:xfrm>
          <a:prstGeom prst="rect">
            <a:avLst/>
          </a:prstGeom>
          <a:solidFill>
            <a:srgbClr val="B9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010818-C63E-B94D-ACFA-065FBBD79E3D}"/>
              </a:ext>
            </a:extLst>
          </p:cNvPr>
          <p:cNvSpPr txBox="1"/>
          <p:nvPr/>
        </p:nvSpPr>
        <p:spPr>
          <a:xfrm>
            <a:off x="1485498" y="6276723"/>
            <a:ext cx="173955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BUSINESS UNDERSTANDING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161798-421F-2246-8BDE-C010A3738A40}"/>
              </a:ext>
            </a:extLst>
          </p:cNvPr>
          <p:cNvSpPr txBox="1"/>
          <p:nvPr/>
        </p:nvSpPr>
        <p:spPr>
          <a:xfrm>
            <a:off x="7031426" y="6261803"/>
            <a:ext cx="153698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MODELING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80CB2E-FDD8-A84B-95E7-5ECBE4FC8376}"/>
              </a:ext>
            </a:extLst>
          </p:cNvPr>
          <p:cNvSpPr txBox="1"/>
          <p:nvPr/>
        </p:nvSpPr>
        <p:spPr>
          <a:xfrm>
            <a:off x="5218622" y="6249216"/>
            <a:ext cx="1536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DATA PREPARATION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EF2E6F-05B0-7F45-92FB-3CEACA677810}"/>
              </a:ext>
            </a:extLst>
          </p:cNvPr>
          <p:cNvSpPr/>
          <p:nvPr/>
        </p:nvSpPr>
        <p:spPr>
          <a:xfrm>
            <a:off x="3525984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F8BD64-A309-1B42-A985-DDF8CF669F72}"/>
              </a:ext>
            </a:extLst>
          </p:cNvPr>
          <p:cNvSpPr txBox="1"/>
          <p:nvPr/>
        </p:nvSpPr>
        <p:spPr>
          <a:xfrm>
            <a:off x="3465247" y="6249216"/>
            <a:ext cx="1506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bg1">
                    <a:lumMod val="65000"/>
                  </a:schemeClr>
                </a:solidFill>
              </a:rPr>
              <a:t>DATA UNDERSTANDING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C642F0-1D55-434E-811A-7DDA8190EDCA}"/>
              </a:ext>
            </a:extLst>
          </p:cNvPr>
          <p:cNvSpPr txBox="1"/>
          <p:nvPr/>
        </p:nvSpPr>
        <p:spPr>
          <a:xfrm>
            <a:off x="8970818" y="6249216"/>
            <a:ext cx="1226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C00000"/>
                </a:solidFill>
              </a:rPr>
              <a:t>ECONOMIC IMPACT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6EBFE8-2BAB-7843-9AF3-0AD383FB5AD2}"/>
              </a:ext>
            </a:extLst>
          </p:cNvPr>
          <p:cNvSpPr txBox="1"/>
          <p:nvPr/>
        </p:nvSpPr>
        <p:spPr>
          <a:xfrm>
            <a:off x="4908825" y="402805"/>
            <a:ext cx="2374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>
                <a:ea typeface="Montserrat" charset="0"/>
                <a:cs typeface="Montserrat" charset="0"/>
              </a:rPr>
              <a:t>ECONOMIC IMPACT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DEB178-01EC-40A2-AFE0-DE90FDDF089C}"/>
              </a:ext>
            </a:extLst>
          </p:cNvPr>
          <p:cNvSpPr txBox="1"/>
          <p:nvPr/>
        </p:nvSpPr>
        <p:spPr>
          <a:xfrm>
            <a:off x="527724" y="1632889"/>
            <a:ext cx="1139836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Weather is volatile and can change on the same day --&gt; impacts accuracy of model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Calibri"/>
              </a:rPr>
              <a:t>Model only considers weather for origin airport but not for entire flight route</a:t>
            </a:r>
            <a:endParaRPr lang="en-US"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Calibri"/>
              </a:rPr>
              <a:t>mitigate with further data modeling with higher computational power</a:t>
            </a:r>
            <a:endParaRPr lang="en-US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Calibri"/>
              </a:rPr>
              <a:t>Model was not tested on COVID months flight data</a:t>
            </a:r>
            <a:endParaRPr lang="en-US"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Calibri"/>
              </a:rPr>
              <a:t>mitigate with further data modeling</a:t>
            </a:r>
            <a:r>
              <a:rPr lang="en-US">
                <a:cs typeface="Calibri"/>
              </a:rPr>
              <a:t> incorporating COVID flight data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Calibri"/>
              </a:rPr>
              <a:t>Ethical Consideration: </a:t>
            </a:r>
            <a:r>
              <a:rPr lang="en-US">
                <a:cs typeface="Calibri"/>
              </a:rPr>
              <a:t>Delta</a:t>
            </a:r>
            <a:r>
              <a:rPr lang="en-US" dirty="0">
                <a:cs typeface="Calibri"/>
              </a:rPr>
              <a:t> should not use our model as defense to avoid compensating customers who suffer financial/physical/emotional distress in case of inevitable flight departures (</a:t>
            </a:r>
            <a:r>
              <a:rPr lang="en-US" dirty="0" err="1">
                <a:cs typeface="Calibri"/>
              </a:rPr>
              <a:t>ie</a:t>
            </a:r>
            <a:r>
              <a:rPr lang="en-US" dirty="0">
                <a:cs typeface="Calibri"/>
              </a:rPr>
              <a:t>. weather, snow/rainstorm)</a:t>
            </a:r>
            <a:endParaRPr lang="en-US">
              <a:cs typeface="Calibri"/>
            </a:endParaRPr>
          </a:p>
          <a:p>
            <a:pPr>
              <a:lnSpc>
                <a:spcPct val="150000"/>
              </a:lnSpc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8320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1A5904BA-E6D2-4A43-9E12-74CD2369A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8345" y="-4388197"/>
            <a:ext cx="12627095" cy="134710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63C5F3-F31A-F649-8F0B-B6B941FE1FE2}"/>
              </a:ext>
            </a:extLst>
          </p:cNvPr>
          <p:cNvSpPr/>
          <p:nvPr/>
        </p:nvSpPr>
        <p:spPr>
          <a:xfrm>
            <a:off x="-86753" y="-235131"/>
            <a:ext cx="12365503" cy="7633039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70315-9640-B244-9FD3-38CD9318BFB5}"/>
              </a:ext>
            </a:extLst>
          </p:cNvPr>
          <p:cNvSpPr/>
          <p:nvPr/>
        </p:nvSpPr>
        <p:spPr>
          <a:xfrm>
            <a:off x="4062075" y="1516688"/>
            <a:ext cx="4067849" cy="3824623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92F185-AB2F-D348-842B-71DDD0CE7F18}"/>
              </a:ext>
            </a:extLst>
          </p:cNvPr>
          <p:cNvSpPr txBox="1"/>
          <p:nvPr/>
        </p:nvSpPr>
        <p:spPr>
          <a:xfrm>
            <a:off x="4244622" y="2644170"/>
            <a:ext cx="37027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THANK YOU!</a:t>
            </a:r>
          </a:p>
          <a:p>
            <a:pPr algn="ctr"/>
            <a:endParaRPr lang="en-US" sz="3200" b="1">
              <a:solidFill>
                <a:schemeClr val="bg1"/>
              </a:solidFill>
            </a:endParaRPr>
          </a:p>
          <a:p>
            <a:pPr algn="ctr"/>
            <a:r>
              <a:rPr lang="en-US" sz="3200" b="1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21247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F4E16F-FE17-D94F-9467-910470CCE9FE}"/>
              </a:ext>
            </a:extLst>
          </p:cNvPr>
          <p:cNvSpPr/>
          <p:nvPr/>
        </p:nvSpPr>
        <p:spPr>
          <a:xfrm>
            <a:off x="1782165" y="2593031"/>
            <a:ext cx="3535827" cy="1451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7241B6-847F-A44E-98A0-6F9417E42118}"/>
              </a:ext>
            </a:extLst>
          </p:cNvPr>
          <p:cNvSpPr/>
          <p:nvPr/>
        </p:nvSpPr>
        <p:spPr>
          <a:xfrm>
            <a:off x="1791237" y="3920640"/>
            <a:ext cx="5284477" cy="138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E2847F-11CB-A648-BF9C-57A4CED9EF60}"/>
              </a:ext>
            </a:extLst>
          </p:cNvPr>
          <p:cNvSpPr/>
          <p:nvPr/>
        </p:nvSpPr>
        <p:spPr>
          <a:xfrm>
            <a:off x="1791237" y="4558962"/>
            <a:ext cx="6329781" cy="146304"/>
          </a:xfrm>
          <a:prstGeom prst="rect">
            <a:avLst/>
          </a:prstGeom>
          <a:solidFill>
            <a:srgbClr val="E3080A"/>
          </a:solidFill>
          <a:ln>
            <a:solidFill>
              <a:srgbClr val="E30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A62A02-E3B9-A044-B6C2-0F0840EF19AA}"/>
              </a:ext>
            </a:extLst>
          </p:cNvPr>
          <p:cNvSpPr/>
          <p:nvPr/>
        </p:nvSpPr>
        <p:spPr>
          <a:xfrm>
            <a:off x="1795044" y="3273320"/>
            <a:ext cx="4459940" cy="1451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B135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32E6D-79ED-E749-98BD-2B03D98239F7}"/>
              </a:ext>
            </a:extLst>
          </p:cNvPr>
          <p:cNvSpPr txBox="1"/>
          <p:nvPr/>
        </p:nvSpPr>
        <p:spPr>
          <a:xfrm>
            <a:off x="1321609" y="2139823"/>
            <a:ext cx="445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BUSINESS 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07FE1A-C8C8-B140-80FB-EFDA24B95772}"/>
              </a:ext>
            </a:extLst>
          </p:cNvPr>
          <p:cNvSpPr txBox="1"/>
          <p:nvPr/>
        </p:nvSpPr>
        <p:spPr>
          <a:xfrm>
            <a:off x="1717071" y="4190587"/>
            <a:ext cx="304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B90000"/>
                </a:solidFill>
              </a:rPr>
              <a:t>MODELING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812A29-69AE-1146-B696-25215CFDF46A}"/>
              </a:ext>
            </a:extLst>
          </p:cNvPr>
          <p:cNvSpPr txBox="1"/>
          <p:nvPr/>
        </p:nvSpPr>
        <p:spPr>
          <a:xfrm>
            <a:off x="1516329" y="3523373"/>
            <a:ext cx="3044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DATA PREPARATION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FA3D21-55B5-EA42-945D-C3272601A122}"/>
              </a:ext>
            </a:extLst>
          </p:cNvPr>
          <p:cNvSpPr txBox="1"/>
          <p:nvPr/>
        </p:nvSpPr>
        <p:spPr>
          <a:xfrm>
            <a:off x="1213484" y="2834387"/>
            <a:ext cx="4104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DATA UNDERSTANDING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02A709-EF17-BA4C-B47E-D85BC475F265}"/>
              </a:ext>
            </a:extLst>
          </p:cNvPr>
          <p:cNvSpPr txBox="1"/>
          <p:nvPr/>
        </p:nvSpPr>
        <p:spPr>
          <a:xfrm>
            <a:off x="3866036" y="543978"/>
            <a:ext cx="4459940" cy="6001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3300" b="1" spc="300"/>
              <a:t>TABLE OF CONTENTS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49FF7C-7B3B-8B4E-A496-932E73FC2C32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FEBA35-17E4-E34E-BFB5-7CEA46AA6183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191D68-B0BA-D343-AE1F-4798A6B6FA7C}"/>
              </a:ext>
            </a:extLst>
          </p:cNvPr>
          <p:cNvSpPr txBox="1"/>
          <p:nvPr/>
        </p:nvSpPr>
        <p:spPr>
          <a:xfrm>
            <a:off x="5494209" y="326372"/>
            <a:ext cx="1369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>
                <a:ea typeface="Montserrat" charset="0"/>
                <a:cs typeface="Montserrat" charset="0"/>
              </a:rPr>
              <a:t>OVERVIEW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3287CE3-147C-3549-BA43-C60E03F4F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2B6F619-5B6B-0B45-B18B-BBC5780B09D8}"/>
              </a:ext>
            </a:extLst>
          </p:cNvPr>
          <p:cNvSpPr/>
          <p:nvPr/>
        </p:nvSpPr>
        <p:spPr>
          <a:xfrm>
            <a:off x="1782165" y="5238916"/>
            <a:ext cx="7612206" cy="1463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1C3796-6C5A-5F47-85A4-2D59515F430C}"/>
              </a:ext>
            </a:extLst>
          </p:cNvPr>
          <p:cNvSpPr txBox="1"/>
          <p:nvPr/>
        </p:nvSpPr>
        <p:spPr>
          <a:xfrm>
            <a:off x="1692599" y="4834482"/>
            <a:ext cx="304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B90000"/>
                </a:solidFill>
              </a:rPr>
              <a:t>ECONOMIC IMPACT</a:t>
            </a:r>
          </a:p>
        </p:txBody>
      </p:sp>
    </p:spTree>
    <p:extLst>
      <p:ext uri="{BB962C8B-B14F-4D97-AF65-F5344CB8AC3E}">
        <p14:creationId xmlns:p14="http://schemas.microsoft.com/office/powerpoint/2010/main" val="2132270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plane, airport, airplane&#10;&#10;Description automatically generated">
            <a:extLst>
              <a:ext uri="{FF2B5EF4-FFF2-40B4-BE49-F238E27FC236}">
                <a16:creationId xmlns:a16="http://schemas.microsoft.com/office/drawing/2014/main" id="{A56E0506-442A-DE4E-8001-B6B448C73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143" y="0"/>
            <a:ext cx="12943114" cy="76849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63C5F3-F31A-F649-8F0B-B6B941FE1FE2}"/>
              </a:ext>
            </a:extLst>
          </p:cNvPr>
          <p:cNvSpPr/>
          <p:nvPr/>
        </p:nvSpPr>
        <p:spPr>
          <a:xfrm>
            <a:off x="-86753" y="-235131"/>
            <a:ext cx="12365503" cy="7633039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70315-9640-B244-9FD3-38CD9318BFB5}"/>
              </a:ext>
            </a:extLst>
          </p:cNvPr>
          <p:cNvSpPr/>
          <p:nvPr/>
        </p:nvSpPr>
        <p:spPr>
          <a:xfrm>
            <a:off x="4062075" y="1516688"/>
            <a:ext cx="4067849" cy="3824623"/>
          </a:xfrm>
          <a:prstGeom prst="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92F185-AB2F-D348-842B-71DDD0CE7F18}"/>
              </a:ext>
            </a:extLst>
          </p:cNvPr>
          <p:cNvSpPr txBox="1"/>
          <p:nvPr/>
        </p:nvSpPr>
        <p:spPr>
          <a:xfrm>
            <a:off x="4244620" y="3136611"/>
            <a:ext cx="37027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9193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7CA922B-36C5-2947-8D30-BC54B1DC38BD}"/>
              </a:ext>
            </a:extLst>
          </p:cNvPr>
          <p:cNvSpPr txBox="1"/>
          <p:nvPr/>
        </p:nvSpPr>
        <p:spPr>
          <a:xfrm>
            <a:off x="875958" y="539874"/>
            <a:ext cx="1044016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800" spc="300" dirty="0">
                <a:ea typeface="+mn-lt"/>
                <a:cs typeface="+mn-lt"/>
              </a:rPr>
              <a:t>Calculations/Assumptions for Economic Impact Numbers</a:t>
            </a:r>
            <a:endParaRPr lang="en-US" sz="2800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AB70189-DC2F-A845-81E8-E171ACFC3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892CFE-DF32-B548-B7F2-2306DED794E2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240E7F-2E9A-8E4B-9C1F-AB7FE9365B4B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4229A15A-7C2B-6743-B821-F54BFDB2D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6950"/>
              </p:ext>
            </p:extLst>
          </p:nvPr>
        </p:nvGraphicFramePr>
        <p:xfrm>
          <a:off x="875956" y="1413008"/>
          <a:ext cx="10440165" cy="315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055">
                  <a:extLst>
                    <a:ext uri="{9D8B030D-6E8A-4147-A177-3AD203B41FA5}">
                      <a16:colId xmlns:a16="http://schemas.microsoft.com/office/drawing/2014/main" val="2771286410"/>
                    </a:ext>
                  </a:extLst>
                </a:gridCol>
                <a:gridCol w="3480055">
                  <a:extLst>
                    <a:ext uri="{9D8B030D-6E8A-4147-A177-3AD203B41FA5}">
                      <a16:colId xmlns:a16="http://schemas.microsoft.com/office/drawing/2014/main" val="875920185"/>
                    </a:ext>
                  </a:extLst>
                </a:gridCol>
                <a:gridCol w="3480055">
                  <a:extLst>
                    <a:ext uri="{9D8B030D-6E8A-4147-A177-3AD203B41FA5}">
                      <a16:colId xmlns:a16="http://schemas.microsoft.com/office/drawing/2014/main" val="1404067197"/>
                    </a:ext>
                  </a:extLst>
                </a:gridCol>
              </a:tblGrid>
              <a:tr h="42408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Cost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Cost (in billions)</a:t>
                      </a:r>
                      <a:r>
                        <a:rPr lang="ko-KR" altLang="en-US" sz="1300" dirty="0"/>
                        <a:t> </a:t>
                      </a:r>
                      <a:endParaRPr lang="en-US" altLang="ko-KR" sz="1300" dirty="0"/>
                    </a:p>
                    <a:p>
                      <a:pPr algn="ctr"/>
                      <a:r>
                        <a:rPr lang="en-US" altLang="ko-KR" sz="1300" b="0" dirty="0"/>
                        <a:t>*Inflation Adjusted (+0.23)*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Delta Airlines Costs (in billions)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267573"/>
                  </a:ext>
                </a:extLst>
              </a:tr>
              <a:tr h="66759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$20.54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/>
                        <a:t>$</a:t>
                      </a:r>
                      <a:r>
                        <a:rPr lang="en-US" sz="1300" dirty="0"/>
                        <a:t>20.54 * 0.15 </a:t>
                      </a:r>
                    </a:p>
                    <a:p>
                      <a:pPr algn="ctr"/>
                      <a:r>
                        <a:rPr lang="en-US" sz="1300" dirty="0"/>
                        <a:t>= $3.08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762251"/>
                  </a:ext>
                </a:extLst>
              </a:tr>
              <a:tr h="66759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Airlines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$10.21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$10.21 * 0.15 </a:t>
                      </a:r>
                    </a:p>
                    <a:p>
                      <a:pPr algn="ctr"/>
                      <a:r>
                        <a:rPr lang="en-US" sz="1300" dirty="0"/>
                        <a:t>= $1.53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688549"/>
                  </a:ext>
                </a:extLst>
              </a:tr>
              <a:tr h="66759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Airports / GDP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$4.92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36663"/>
                  </a:ext>
                </a:extLst>
              </a:tr>
              <a:tr h="66759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$40.46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$4.61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185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681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D5C55E0B-B3BC-A543-8C3C-158CBFB08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4543" y="-235131"/>
            <a:ext cx="13209934" cy="74305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63C5F3-F31A-F649-8F0B-B6B941FE1FE2}"/>
              </a:ext>
            </a:extLst>
          </p:cNvPr>
          <p:cNvSpPr/>
          <p:nvPr/>
        </p:nvSpPr>
        <p:spPr>
          <a:xfrm>
            <a:off x="-86753" y="-235131"/>
            <a:ext cx="12365503" cy="7633039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70315-9640-B244-9FD3-38CD9318BFB5}"/>
              </a:ext>
            </a:extLst>
          </p:cNvPr>
          <p:cNvSpPr/>
          <p:nvPr/>
        </p:nvSpPr>
        <p:spPr>
          <a:xfrm>
            <a:off x="4062075" y="1516688"/>
            <a:ext cx="4067849" cy="3824623"/>
          </a:xfrm>
          <a:prstGeom prst="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92F185-AB2F-D348-842B-71DDD0CE7F18}"/>
              </a:ext>
            </a:extLst>
          </p:cNvPr>
          <p:cNvSpPr txBox="1"/>
          <p:nvPr/>
        </p:nvSpPr>
        <p:spPr>
          <a:xfrm>
            <a:off x="4244620" y="3136611"/>
            <a:ext cx="37027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>
                <a:solidFill>
                  <a:schemeClr val="bg1"/>
                </a:solid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383381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7CA922B-36C5-2947-8D30-BC54B1DC38BD}"/>
              </a:ext>
            </a:extLst>
          </p:cNvPr>
          <p:cNvSpPr txBox="1"/>
          <p:nvPr/>
        </p:nvSpPr>
        <p:spPr>
          <a:xfrm>
            <a:off x="4490451" y="539874"/>
            <a:ext cx="3211136" cy="6001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3300" spc="300">
                <a:ea typeface="+mn-lt"/>
                <a:cs typeface="+mn-lt"/>
              </a:rPr>
              <a:t>BIBLIOGRAPHY</a:t>
            </a:r>
            <a:endParaRPr lang="en-US" sz="330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AB70189-DC2F-A845-81E8-E171ACFC3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892CFE-DF32-B548-B7F2-2306DED794E2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240E7F-2E9A-8E4B-9C1F-AB7FE9365B4B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3172A-6D42-4311-94FC-105B4679D991}"/>
              </a:ext>
            </a:extLst>
          </p:cNvPr>
          <p:cNvSpPr txBox="1"/>
          <p:nvPr/>
        </p:nvSpPr>
        <p:spPr>
          <a:xfrm>
            <a:off x="795867" y="1422400"/>
            <a:ext cx="1057486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  <a:hlinkClick r:id="rId4"/>
              </a:rPr>
              <a:t>https://journalofbigdata.springeropen.com/articles/10.1186/s40537-020-00380-z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  <a:hlinkClick r:id="rId5"/>
              </a:rPr>
              <a:t>https://www.kaggle.com/threnjen/2019-airline-delays-and-cancellations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  <a:hlinkClick r:id="rId6"/>
              </a:rPr>
              <a:t>https://www.travelinc.com/impact-of-flight-disruptions/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  <a:hlinkClick r:id="rId7"/>
              </a:rPr>
              <a:t>https://digital.hbs.edu/platform-rctom/submission/delta-airlines-flying-high-in-a-competitive-industry/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  <a:hlinkClick r:id="rId8"/>
              </a:rPr>
              <a:t>https://engineering.berkeley.edu/news/2010/11/flight-delays-cost-more-than-just-time/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  <a:hlinkClick r:id="rId9"/>
              </a:rPr>
              <a:t>https://www.allthingsontimeperformance.com/flight-delays-in-numbers-not-only-painful-for-passengers/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4374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5825E92D-052B-994E-A9AE-7AE81723D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80" y="-126692"/>
            <a:ext cx="12688162" cy="71370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63C5F3-F31A-F649-8F0B-B6B941FE1FE2}"/>
              </a:ext>
            </a:extLst>
          </p:cNvPr>
          <p:cNvSpPr/>
          <p:nvPr/>
        </p:nvSpPr>
        <p:spPr>
          <a:xfrm>
            <a:off x="-182880" y="-318071"/>
            <a:ext cx="12557760" cy="7240761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2126CE-77C8-9F46-A510-4CAA02215263}"/>
              </a:ext>
            </a:extLst>
          </p:cNvPr>
          <p:cNvSpPr/>
          <p:nvPr/>
        </p:nvSpPr>
        <p:spPr>
          <a:xfrm>
            <a:off x="1039092" y="3429000"/>
            <a:ext cx="1565564" cy="1468581"/>
          </a:xfrm>
          <a:prstGeom prst="rect">
            <a:avLst/>
          </a:prstGeom>
          <a:noFill/>
          <a:ln w="444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27BEFC-0B35-324E-9FFD-94BC40A807C9}"/>
              </a:ext>
            </a:extLst>
          </p:cNvPr>
          <p:cNvSpPr txBox="1"/>
          <p:nvPr/>
        </p:nvSpPr>
        <p:spPr>
          <a:xfrm>
            <a:off x="1607130" y="3747791"/>
            <a:ext cx="665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0CAD32-D256-FC4C-BB61-D8352498AC90}"/>
              </a:ext>
            </a:extLst>
          </p:cNvPr>
          <p:cNvSpPr txBox="1"/>
          <p:nvPr/>
        </p:nvSpPr>
        <p:spPr>
          <a:xfrm>
            <a:off x="692451" y="5088960"/>
            <a:ext cx="63179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300">
                <a:solidFill>
                  <a:schemeClr val="bg1"/>
                </a:solidFill>
                <a:ea typeface="Montserrat" charset="0"/>
                <a:cs typeface="Montserrat" charset="0"/>
              </a:rPr>
              <a:t>BUSINESS UNDERSTANDING</a:t>
            </a:r>
            <a:endParaRPr lang="en-US" sz="4800" b="1" spc="300">
              <a:solidFill>
                <a:schemeClr val="bg1"/>
              </a:solidFill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412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F8F9353-93AC-0D46-85FD-1B94027B3ADB}"/>
              </a:ext>
            </a:extLst>
          </p:cNvPr>
          <p:cNvSpPr txBox="1"/>
          <p:nvPr/>
        </p:nvSpPr>
        <p:spPr>
          <a:xfrm>
            <a:off x="514727" y="821785"/>
            <a:ext cx="10787743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500" spc="300" dirty="0"/>
              <a:t>Delayed Flights Leave a $40.46bn Dent in the Economy Annually</a:t>
            </a:r>
            <a:endParaRPr lang="en-US" sz="25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640EC5-4DEE-439B-981F-92983840457D}"/>
              </a:ext>
            </a:extLst>
          </p:cNvPr>
          <p:cNvSpPr/>
          <p:nvPr/>
        </p:nvSpPr>
        <p:spPr>
          <a:xfrm>
            <a:off x="7992479" y="2309949"/>
            <a:ext cx="3496263" cy="3171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Diagram 15">
            <a:extLst>
              <a:ext uri="{FF2B5EF4-FFF2-40B4-BE49-F238E27FC236}">
                <a16:creationId xmlns:a16="http://schemas.microsoft.com/office/drawing/2014/main" id="{CA2433E4-DF05-4F29-90B7-70FCAE0E11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9482209"/>
              </p:ext>
            </p:extLst>
          </p:nvPr>
        </p:nvGraphicFramePr>
        <p:xfrm>
          <a:off x="2224293" y="1702742"/>
          <a:ext cx="5438787" cy="4386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792B6E9-4123-3640-AD8F-BCA6AAB4185B}"/>
              </a:ext>
            </a:extLst>
          </p:cNvPr>
          <p:cNvSpPr txBox="1"/>
          <p:nvPr/>
        </p:nvSpPr>
        <p:spPr>
          <a:xfrm>
            <a:off x="4424727" y="402805"/>
            <a:ext cx="33425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>
                <a:ea typeface="Montserrat" charset="0"/>
                <a:cs typeface="Montserrat" charset="0"/>
              </a:rPr>
              <a:t>BUSINESS UNDERSTANDING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C3C916-9815-DB4A-B1B7-D8BFE4DB298C}"/>
              </a:ext>
            </a:extLst>
          </p:cNvPr>
          <p:cNvSpPr/>
          <p:nvPr/>
        </p:nvSpPr>
        <p:spPr>
          <a:xfrm>
            <a:off x="0" y="6565360"/>
            <a:ext cx="1236236" cy="24622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000">
                <a:solidFill>
                  <a:schemeClr val="accent3"/>
                </a:solidFill>
              </a:rPr>
              <a:t>Source: UC Berkeley</a:t>
            </a:r>
            <a:endParaRPr lang="en-US" sz="1000" baseline="30000">
              <a:solidFill>
                <a:schemeClr val="accent3"/>
              </a:solidFill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D582FE-F4C2-1144-8759-45EDA9CEC3B7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5EF160-CF03-FE4A-A1C4-C39945C7533F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Logo, company name&#10;&#10;Description automatically generated">
            <a:extLst>
              <a:ext uri="{FF2B5EF4-FFF2-40B4-BE49-F238E27FC236}">
                <a16:creationId xmlns:a16="http://schemas.microsoft.com/office/drawing/2014/main" id="{6AAD5769-5DB2-5B48-B5DA-8CA32DA551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pic>
        <p:nvPicPr>
          <p:cNvPr id="3" name="Graphic 2" descr="Airplane outline">
            <a:extLst>
              <a:ext uri="{FF2B5EF4-FFF2-40B4-BE49-F238E27FC236}">
                <a16:creationId xmlns:a16="http://schemas.microsoft.com/office/drawing/2014/main" id="{A03E7591-5451-5B4A-86AA-0DCF764F30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0064" y="3294934"/>
            <a:ext cx="1201712" cy="1201712"/>
          </a:xfrm>
          <a:prstGeom prst="rect">
            <a:avLst/>
          </a:prstGeom>
        </p:spPr>
      </p:pic>
      <p:pic>
        <p:nvPicPr>
          <p:cNvPr id="8" name="Graphic 7" descr="Group outline">
            <a:extLst>
              <a:ext uri="{FF2B5EF4-FFF2-40B4-BE49-F238E27FC236}">
                <a16:creationId xmlns:a16="http://schemas.microsoft.com/office/drawing/2014/main" id="{D832BBC2-545B-2A40-8448-C4AC81DBB7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0232" y="1787055"/>
            <a:ext cx="1201712" cy="12017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92878-9AA3-E94B-B5C8-DD907FC03980}"/>
              </a:ext>
            </a:extLst>
          </p:cNvPr>
          <p:cNvSpPr txBox="1"/>
          <p:nvPr/>
        </p:nvSpPr>
        <p:spPr>
          <a:xfrm>
            <a:off x="8337693" y="2387911"/>
            <a:ext cx="280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Annual Impact on Economy 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518C3495-9D32-714B-84E7-7F868B583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679920"/>
              </p:ext>
            </p:extLst>
          </p:nvPr>
        </p:nvGraphicFramePr>
        <p:xfrm>
          <a:off x="8178748" y="2843204"/>
          <a:ext cx="3123722" cy="2461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861">
                  <a:extLst>
                    <a:ext uri="{9D8B030D-6E8A-4147-A177-3AD203B41FA5}">
                      <a16:colId xmlns:a16="http://schemas.microsoft.com/office/drawing/2014/main" val="2771286410"/>
                    </a:ext>
                  </a:extLst>
                </a:gridCol>
                <a:gridCol w="1561861">
                  <a:extLst>
                    <a:ext uri="{9D8B030D-6E8A-4147-A177-3AD203B41FA5}">
                      <a16:colId xmlns:a16="http://schemas.microsoft.com/office/drawing/2014/main" val="875920185"/>
                    </a:ext>
                  </a:extLst>
                </a:gridCol>
              </a:tblGrid>
              <a:tr h="32320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Cost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Cost (in billions)</a:t>
                      </a:r>
                    </a:p>
                    <a:p>
                      <a:pPr algn="ctr"/>
                      <a:r>
                        <a:rPr lang="en-US" sz="900" b="0" dirty="0"/>
                        <a:t>*Inflation Adjusted (+23%)*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267573"/>
                  </a:ext>
                </a:extLst>
              </a:tr>
              <a:tr h="50877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$20.54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762251"/>
                  </a:ext>
                </a:extLst>
              </a:tr>
              <a:tr h="50877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Airlines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$10.21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688549"/>
                  </a:ext>
                </a:extLst>
              </a:tr>
              <a:tr h="50877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Airports / GDP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$4.92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36663"/>
                  </a:ext>
                </a:extLst>
              </a:tr>
              <a:tr h="50877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$40.46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185994"/>
                  </a:ext>
                </a:extLst>
              </a:tr>
            </a:tbl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1EF3D1DB-31A0-634C-B685-6B885253ADE5}"/>
              </a:ext>
            </a:extLst>
          </p:cNvPr>
          <p:cNvSpPr/>
          <p:nvPr/>
        </p:nvSpPr>
        <p:spPr>
          <a:xfrm>
            <a:off x="1731821" y="6526215"/>
            <a:ext cx="1385455" cy="831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61032D-81E4-0845-B438-79160E44AC44}"/>
              </a:ext>
            </a:extLst>
          </p:cNvPr>
          <p:cNvSpPr/>
          <p:nvPr/>
        </p:nvSpPr>
        <p:spPr>
          <a:xfrm>
            <a:off x="5320147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2184E7-FCB5-2642-8361-6692CEAE59E9}"/>
              </a:ext>
            </a:extLst>
          </p:cNvPr>
          <p:cNvSpPr/>
          <p:nvPr/>
        </p:nvSpPr>
        <p:spPr>
          <a:xfrm>
            <a:off x="7114310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7A8C95E-5FBB-3349-AB77-256BB77F583D}"/>
              </a:ext>
            </a:extLst>
          </p:cNvPr>
          <p:cNvSpPr/>
          <p:nvPr/>
        </p:nvSpPr>
        <p:spPr>
          <a:xfrm>
            <a:off x="8908473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432898-61B4-B340-B19E-28248BF8A175}"/>
              </a:ext>
            </a:extLst>
          </p:cNvPr>
          <p:cNvSpPr txBox="1"/>
          <p:nvPr/>
        </p:nvSpPr>
        <p:spPr>
          <a:xfrm>
            <a:off x="1550920" y="6261803"/>
            <a:ext cx="1747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1">
                    <a:lumMod val="75000"/>
                  </a:schemeClr>
                </a:solidFill>
              </a:rPr>
              <a:t>BUSINESS UNDERSTANDING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F97859-88A7-3F49-BABB-492F8AAFCDB9}"/>
              </a:ext>
            </a:extLst>
          </p:cNvPr>
          <p:cNvSpPr txBox="1"/>
          <p:nvPr/>
        </p:nvSpPr>
        <p:spPr>
          <a:xfrm>
            <a:off x="7031426" y="6261803"/>
            <a:ext cx="1536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MODELING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7C8E60-80F4-3546-BFB8-CD46F31DBFA6}"/>
              </a:ext>
            </a:extLst>
          </p:cNvPr>
          <p:cNvSpPr txBox="1"/>
          <p:nvPr/>
        </p:nvSpPr>
        <p:spPr>
          <a:xfrm>
            <a:off x="5330103" y="6261803"/>
            <a:ext cx="1365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DATA PREPARATION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094D56-2E65-5C45-8848-1FAF418DBFE9}"/>
              </a:ext>
            </a:extLst>
          </p:cNvPr>
          <p:cNvSpPr/>
          <p:nvPr/>
        </p:nvSpPr>
        <p:spPr>
          <a:xfrm>
            <a:off x="3525984" y="6526215"/>
            <a:ext cx="1385455" cy="83127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B1355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679486-9AE9-604B-BA95-1AD8ACE4844A}"/>
              </a:ext>
            </a:extLst>
          </p:cNvPr>
          <p:cNvSpPr txBox="1"/>
          <p:nvPr/>
        </p:nvSpPr>
        <p:spPr>
          <a:xfrm>
            <a:off x="3490914" y="6264604"/>
            <a:ext cx="145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A5A5A5"/>
                </a:solidFill>
              </a:rPr>
              <a:t>DATA UNDERSTANDING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942406-617D-7B4F-BB65-0656CBEBD55A}"/>
              </a:ext>
            </a:extLst>
          </p:cNvPr>
          <p:cNvSpPr txBox="1"/>
          <p:nvPr/>
        </p:nvSpPr>
        <p:spPr>
          <a:xfrm>
            <a:off x="8970818" y="6249216"/>
            <a:ext cx="1226991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ECONOMIC IMPACT</a:t>
            </a:r>
          </a:p>
        </p:txBody>
      </p:sp>
      <p:pic>
        <p:nvPicPr>
          <p:cNvPr id="4" name="Graphic 3" descr="City outline">
            <a:extLst>
              <a:ext uri="{FF2B5EF4-FFF2-40B4-BE49-F238E27FC236}">
                <a16:creationId xmlns:a16="http://schemas.microsoft.com/office/drawing/2014/main" id="{64A3E9B6-AFBB-1940-A1AF-833AD6AA52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3646" y="4774521"/>
            <a:ext cx="1201712" cy="12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1">
            <a:extLst>
              <a:ext uri="{FF2B5EF4-FFF2-40B4-BE49-F238E27FC236}">
                <a16:creationId xmlns:a16="http://schemas.microsoft.com/office/drawing/2014/main" id="{8B0863C8-7445-48F3-8548-BCB527E42664}"/>
              </a:ext>
            </a:extLst>
          </p:cNvPr>
          <p:cNvSpPr txBox="1"/>
          <p:nvPr/>
        </p:nvSpPr>
        <p:spPr>
          <a:xfrm>
            <a:off x="551676" y="2256271"/>
            <a:ext cx="2661138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cs typeface="Calibri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/>
              <a:t>$25.85 bn valuation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/>
              <a:t>$47.01 bn revenue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/>
              <a:t>15% market share in US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/>
              <a:t>Largest airline in the world by revenue, assets and market capitalization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/>
              <a:t>Main customers are business travelers 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/>
          </a:p>
          <a:p>
            <a:pPr marL="285750" indent="-285750">
              <a:buFont typeface="Wingdings" pitchFamily="2" charset="2"/>
              <a:buChar char="§"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37CC8D-6D28-49C1-BEC3-12C450599225}"/>
              </a:ext>
            </a:extLst>
          </p:cNvPr>
          <p:cNvSpPr/>
          <p:nvPr/>
        </p:nvSpPr>
        <p:spPr>
          <a:xfrm>
            <a:off x="3560520" y="2079844"/>
            <a:ext cx="7903962" cy="18834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C03E9-8A44-4714-9D6A-E9D8E15512F0}"/>
              </a:ext>
            </a:extLst>
          </p:cNvPr>
          <p:cNvSpPr txBox="1"/>
          <p:nvPr/>
        </p:nvSpPr>
        <p:spPr>
          <a:xfrm>
            <a:off x="5510984" y="3336552"/>
            <a:ext cx="190538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Industry Leading</a:t>
            </a:r>
          </a:p>
          <a:p>
            <a:pPr algn="ctr"/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Customer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836F5-0332-41AF-A932-98BD6FA3B109}"/>
              </a:ext>
            </a:extLst>
          </p:cNvPr>
          <p:cNvSpPr txBox="1"/>
          <p:nvPr/>
        </p:nvSpPr>
        <p:spPr>
          <a:xfrm>
            <a:off x="3568732" y="3337835"/>
            <a:ext cx="191257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cs typeface="Calibri"/>
              </a:rPr>
              <a:t>Purchasing Used </a:t>
            </a:r>
          </a:p>
          <a:p>
            <a:pPr algn="ctr"/>
            <a:r>
              <a:rPr lang="en-US" sz="1400">
                <a:solidFill>
                  <a:schemeClr val="bg1"/>
                </a:solidFill>
                <a:cs typeface="Calibri"/>
              </a:rPr>
              <a:t>Planes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613E30-2629-426A-B2BC-C7323C8BA349}"/>
              </a:ext>
            </a:extLst>
          </p:cNvPr>
          <p:cNvSpPr txBox="1"/>
          <p:nvPr/>
        </p:nvSpPr>
        <p:spPr>
          <a:xfrm>
            <a:off x="7337674" y="3410523"/>
            <a:ext cx="24335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cs typeface="Calibri"/>
              </a:rPr>
              <a:t>Vertical Integration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5D95AE-1CF8-4D1F-B511-E5AF0DCF5DCD}"/>
              </a:ext>
            </a:extLst>
          </p:cNvPr>
          <p:cNvSpPr/>
          <p:nvPr/>
        </p:nvSpPr>
        <p:spPr>
          <a:xfrm>
            <a:off x="525581" y="1933895"/>
            <a:ext cx="2661060" cy="3432751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DA8745-9EB2-41F3-A99C-0A38C35E3DE4}"/>
              </a:ext>
            </a:extLst>
          </p:cNvPr>
          <p:cNvCxnSpPr>
            <a:cxnSpLocks/>
          </p:cNvCxnSpPr>
          <p:nvPr/>
        </p:nvCxnSpPr>
        <p:spPr>
          <a:xfrm>
            <a:off x="512216" y="2358420"/>
            <a:ext cx="2683627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">
            <a:extLst>
              <a:ext uri="{FF2B5EF4-FFF2-40B4-BE49-F238E27FC236}">
                <a16:creationId xmlns:a16="http://schemas.microsoft.com/office/drawing/2014/main" id="{D22CFBC9-91F2-4DD5-89FE-1D7DCF0B37A5}"/>
              </a:ext>
            </a:extLst>
          </p:cNvPr>
          <p:cNvSpPr txBox="1"/>
          <p:nvPr/>
        </p:nvSpPr>
        <p:spPr>
          <a:xfrm>
            <a:off x="531145" y="1993006"/>
            <a:ext cx="26554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cs typeface="Calibri"/>
              </a:rPr>
              <a:t>Delta Airlines Key Stats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EE70FD-298D-44F7-BEA7-B7FA87816C6D}"/>
              </a:ext>
            </a:extLst>
          </p:cNvPr>
          <p:cNvCxnSpPr>
            <a:cxnSpLocks/>
          </p:cNvCxnSpPr>
          <p:nvPr/>
        </p:nvCxnSpPr>
        <p:spPr>
          <a:xfrm>
            <a:off x="3560522" y="1936070"/>
            <a:ext cx="7910420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">
            <a:extLst>
              <a:ext uri="{FF2B5EF4-FFF2-40B4-BE49-F238E27FC236}">
                <a16:creationId xmlns:a16="http://schemas.microsoft.com/office/drawing/2014/main" id="{E0F3FC36-0ACD-409F-B986-F5CF68E5B851}"/>
              </a:ext>
            </a:extLst>
          </p:cNvPr>
          <p:cNvSpPr txBox="1"/>
          <p:nvPr/>
        </p:nvSpPr>
        <p:spPr>
          <a:xfrm>
            <a:off x="3490914" y="1564185"/>
            <a:ext cx="486860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ea typeface="+mn-lt"/>
                <a:cs typeface="+mn-lt"/>
              </a:rPr>
              <a:t>Four Key Operational Activities</a:t>
            </a:r>
            <a:endParaRPr lang="en-US" sz="1600" b="1">
              <a:cs typeface="Calibri"/>
            </a:endParaRPr>
          </a:p>
        </p:txBody>
      </p:sp>
      <p:sp>
        <p:nvSpPr>
          <p:cNvPr id="41" name="TextBox 1">
            <a:extLst>
              <a:ext uri="{FF2B5EF4-FFF2-40B4-BE49-F238E27FC236}">
                <a16:creationId xmlns:a16="http://schemas.microsoft.com/office/drawing/2014/main" id="{C2FDE654-6B44-4A01-89F2-64D287E1D3F1}"/>
              </a:ext>
            </a:extLst>
          </p:cNvPr>
          <p:cNvSpPr txBox="1"/>
          <p:nvPr/>
        </p:nvSpPr>
        <p:spPr>
          <a:xfrm>
            <a:off x="9451778" y="3332877"/>
            <a:ext cx="2146087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Low Unionization </a:t>
            </a:r>
          </a:p>
          <a:p>
            <a:pPr algn="ctr"/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Rates</a:t>
            </a:r>
          </a:p>
          <a:p>
            <a:pPr algn="ctr"/>
            <a:endParaRPr lang="en-US" sz="1400">
              <a:solidFill>
                <a:schemeClr val="bg1"/>
              </a:solidFill>
              <a:cs typeface="Calibri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C2EB05-AB27-49DD-AFA4-FF2C9000AC15}"/>
              </a:ext>
            </a:extLst>
          </p:cNvPr>
          <p:cNvSpPr/>
          <p:nvPr/>
        </p:nvSpPr>
        <p:spPr>
          <a:xfrm>
            <a:off x="0" y="6565360"/>
            <a:ext cx="1507144" cy="24622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000">
                <a:solidFill>
                  <a:schemeClr val="accent3"/>
                </a:solidFill>
              </a:rPr>
              <a:t>Source: HBS, UC Berkeley</a:t>
            </a:r>
            <a:endParaRPr lang="en-US" sz="1000" baseline="30000">
              <a:solidFill>
                <a:schemeClr val="accent3"/>
              </a:solidFill>
              <a:cs typeface="Calibri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E055C1-1CA5-4E41-9545-898C630DF72E}"/>
              </a:ext>
            </a:extLst>
          </p:cNvPr>
          <p:cNvSpPr/>
          <p:nvPr/>
        </p:nvSpPr>
        <p:spPr>
          <a:xfrm>
            <a:off x="1731821" y="6526215"/>
            <a:ext cx="1385455" cy="831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D6EA0E-02FE-ED4B-B507-E536AB1A25B9}"/>
              </a:ext>
            </a:extLst>
          </p:cNvPr>
          <p:cNvSpPr/>
          <p:nvPr/>
        </p:nvSpPr>
        <p:spPr>
          <a:xfrm>
            <a:off x="5320147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605AC2-3789-DA41-A87A-4F1966EC70CA}"/>
              </a:ext>
            </a:extLst>
          </p:cNvPr>
          <p:cNvSpPr/>
          <p:nvPr/>
        </p:nvSpPr>
        <p:spPr>
          <a:xfrm>
            <a:off x="7114310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751B4F-0EBF-5C42-BDB7-E757F7823B30}"/>
              </a:ext>
            </a:extLst>
          </p:cNvPr>
          <p:cNvSpPr/>
          <p:nvPr/>
        </p:nvSpPr>
        <p:spPr>
          <a:xfrm>
            <a:off x="8908473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B7A8DC-6E9B-9243-8410-23F5E2072185}"/>
              </a:ext>
            </a:extLst>
          </p:cNvPr>
          <p:cNvSpPr txBox="1"/>
          <p:nvPr/>
        </p:nvSpPr>
        <p:spPr>
          <a:xfrm>
            <a:off x="1550920" y="6261803"/>
            <a:ext cx="1747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1">
                    <a:lumMod val="75000"/>
                  </a:schemeClr>
                </a:solidFill>
              </a:rPr>
              <a:t>BUSINESS UNDERSTANDING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DB03E6-19C2-6B43-A74D-98BD670530D7}"/>
              </a:ext>
            </a:extLst>
          </p:cNvPr>
          <p:cNvSpPr txBox="1"/>
          <p:nvPr/>
        </p:nvSpPr>
        <p:spPr>
          <a:xfrm>
            <a:off x="7031426" y="6261803"/>
            <a:ext cx="1536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MODELING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9A8732-A09B-4A4A-BAFB-46751D431625}"/>
              </a:ext>
            </a:extLst>
          </p:cNvPr>
          <p:cNvSpPr txBox="1"/>
          <p:nvPr/>
        </p:nvSpPr>
        <p:spPr>
          <a:xfrm>
            <a:off x="5330103" y="6261803"/>
            <a:ext cx="1365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DATA PREPARATION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EC03DE4-9553-C74B-B64D-9772EAB89B3E}"/>
              </a:ext>
            </a:extLst>
          </p:cNvPr>
          <p:cNvSpPr/>
          <p:nvPr/>
        </p:nvSpPr>
        <p:spPr>
          <a:xfrm>
            <a:off x="3525984" y="6526215"/>
            <a:ext cx="1385455" cy="83127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B1355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B2ACF9-17DD-4047-BD78-C1ABB7D0BDA6}"/>
              </a:ext>
            </a:extLst>
          </p:cNvPr>
          <p:cNvSpPr txBox="1"/>
          <p:nvPr/>
        </p:nvSpPr>
        <p:spPr>
          <a:xfrm>
            <a:off x="3490914" y="6264604"/>
            <a:ext cx="145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A5A5A5"/>
                </a:solidFill>
              </a:rPr>
              <a:t>DATA UNDERSTANDING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36843E-D928-CC4E-8967-7967EB09D4DE}"/>
              </a:ext>
            </a:extLst>
          </p:cNvPr>
          <p:cNvSpPr txBox="1"/>
          <p:nvPr/>
        </p:nvSpPr>
        <p:spPr>
          <a:xfrm>
            <a:off x="8970818" y="6249216"/>
            <a:ext cx="1226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ECONOMIC IMPACT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8C4777C-8252-2A45-AA57-A029210314A3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DE16D7-5118-BA40-B00F-32C2EF7C8EB9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53FFD7-34F0-EF49-B8E3-5F92AEE45147}"/>
              </a:ext>
            </a:extLst>
          </p:cNvPr>
          <p:cNvSpPr txBox="1"/>
          <p:nvPr/>
        </p:nvSpPr>
        <p:spPr>
          <a:xfrm>
            <a:off x="-1" y="560894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>
                <a:ea typeface="Montserrat" charset="0"/>
                <a:cs typeface="Montserrat" charset="0"/>
              </a:rPr>
              <a:t>Delta’s Winning Strategy and the Post-Pandemic Situation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7AF09B-F4BA-AA43-9C47-C1CC49096FD2}"/>
              </a:ext>
            </a:extLst>
          </p:cNvPr>
          <p:cNvSpPr txBox="1"/>
          <p:nvPr/>
        </p:nvSpPr>
        <p:spPr>
          <a:xfrm>
            <a:off x="4424732" y="402805"/>
            <a:ext cx="33425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>
                <a:ea typeface="Montserrat" charset="0"/>
                <a:cs typeface="Montserrat" charset="0"/>
              </a:rPr>
              <a:t>BUSINESS UNDERSTANDING</a:t>
            </a:r>
          </a:p>
        </p:txBody>
      </p:sp>
      <p:pic>
        <p:nvPicPr>
          <p:cNvPr id="39" name="Picture 38" descr="Logo, company name&#10;&#10;Description automatically generated">
            <a:extLst>
              <a:ext uri="{FF2B5EF4-FFF2-40B4-BE49-F238E27FC236}">
                <a16:creationId xmlns:a16="http://schemas.microsoft.com/office/drawing/2014/main" id="{3C24EA65-090E-DA43-B401-0A51598FB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pic>
        <p:nvPicPr>
          <p:cNvPr id="5" name="Graphic 4" descr="Airplane outline">
            <a:extLst>
              <a:ext uri="{FF2B5EF4-FFF2-40B4-BE49-F238E27FC236}">
                <a16:creationId xmlns:a16="http://schemas.microsoft.com/office/drawing/2014/main" id="{F8A93F01-ADCD-6B42-BE17-94A74DAD5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8588" y="2351436"/>
            <a:ext cx="914400" cy="914400"/>
          </a:xfrm>
          <a:prstGeom prst="rect">
            <a:avLst/>
          </a:prstGeom>
        </p:spPr>
      </p:pic>
      <p:pic>
        <p:nvPicPr>
          <p:cNvPr id="8" name="Graphic 7" descr="Waiter male outline">
            <a:extLst>
              <a:ext uri="{FF2B5EF4-FFF2-40B4-BE49-F238E27FC236}">
                <a16:creationId xmlns:a16="http://schemas.microsoft.com/office/drawing/2014/main" id="{7AEE4E3B-FD76-2946-8A3F-0AA3134AF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8067" y="2286503"/>
            <a:ext cx="914400" cy="914400"/>
          </a:xfrm>
          <a:prstGeom prst="rect">
            <a:avLst/>
          </a:prstGeom>
        </p:spPr>
      </p:pic>
      <p:pic>
        <p:nvPicPr>
          <p:cNvPr id="10" name="Graphic 9" descr="Oil Barrel outline">
            <a:extLst>
              <a:ext uri="{FF2B5EF4-FFF2-40B4-BE49-F238E27FC236}">
                <a16:creationId xmlns:a16="http://schemas.microsoft.com/office/drawing/2014/main" id="{973DD57F-69CF-704D-AD20-0CA50F630F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42565" y="2320546"/>
            <a:ext cx="914400" cy="914400"/>
          </a:xfrm>
          <a:prstGeom prst="rect">
            <a:avLst/>
          </a:prstGeom>
        </p:spPr>
      </p:pic>
      <p:pic>
        <p:nvPicPr>
          <p:cNvPr id="12" name="Graphic 11" descr="Group outline">
            <a:extLst>
              <a:ext uri="{FF2B5EF4-FFF2-40B4-BE49-F238E27FC236}">
                <a16:creationId xmlns:a16="http://schemas.microsoft.com/office/drawing/2014/main" id="{6239F480-4C05-F643-A312-0A34B32AED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66703" y="2298895"/>
            <a:ext cx="914400" cy="914400"/>
          </a:xfrm>
          <a:prstGeom prst="rect">
            <a:avLst/>
          </a:prstGeom>
        </p:spPr>
      </p:pic>
      <p:sp>
        <p:nvSpPr>
          <p:cNvPr id="37" name="Rectangle: Rounded Corners 22">
            <a:extLst>
              <a:ext uri="{FF2B5EF4-FFF2-40B4-BE49-F238E27FC236}">
                <a16:creationId xmlns:a16="http://schemas.microsoft.com/office/drawing/2014/main" id="{DB1F6346-E601-B742-8E94-18F1B2F33127}"/>
              </a:ext>
            </a:extLst>
          </p:cNvPr>
          <p:cNvSpPr/>
          <p:nvPr/>
        </p:nvSpPr>
        <p:spPr>
          <a:xfrm>
            <a:off x="3490914" y="4268458"/>
            <a:ext cx="7907543" cy="143773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843B2F-5196-D245-A5BC-BC3178FD51ED}"/>
              </a:ext>
            </a:extLst>
          </p:cNvPr>
          <p:cNvSpPr txBox="1"/>
          <p:nvPr/>
        </p:nvSpPr>
        <p:spPr>
          <a:xfrm>
            <a:off x="3579502" y="4287010"/>
            <a:ext cx="63519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COVID-19 and Shifting Customer Expectations </a:t>
            </a:r>
            <a:endParaRPr lang="en-US" baseline="30000">
              <a:cs typeface="Calibri"/>
            </a:endParaRPr>
          </a:p>
        </p:txBody>
      </p:sp>
      <p:pic>
        <p:nvPicPr>
          <p:cNvPr id="42" name="Graphic 22" descr="Downward trend graph outline">
            <a:extLst>
              <a:ext uri="{FF2B5EF4-FFF2-40B4-BE49-F238E27FC236}">
                <a16:creationId xmlns:a16="http://schemas.microsoft.com/office/drawing/2014/main" id="{59AD150E-36BC-4745-AE7A-7787DA2FA6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9883316" y="4301790"/>
            <a:ext cx="1515141" cy="1460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A2A6A2-7FB3-8B42-95AB-91418E176E06}"/>
              </a:ext>
            </a:extLst>
          </p:cNvPr>
          <p:cNvSpPr txBox="1"/>
          <p:nvPr/>
        </p:nvSpPr>
        <p:spPr>
          <a:xfrm>
            <a:off x="3719036" y="4615700"/>
            <a:ext cx="509379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Revenues dropped from $47bn to $18bn and is operating on a negative EBIT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Became world’s third largest airline after China Southern and United Airlines</a:t>
            </a:r>
            <a:endParaRPr lang="en-US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Shift in business traveler expectations to video calls</a:t>
            </a:r>
            <a:endParaRPr lang="en-US" sz="1200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Reluctancy for travel due to new restrictions (80% vs to pre-pandemic)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9467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outdoor, flying, plane&#10;&#10;Description automatically generated">
            <a:extLst>
              <a:ext uri="{FF2B5EF4-FFF2-40B4-BE49-F238E27FC236}">
                <a16:creationId xmlns:a16="http://schemas.microsoft.com/office/drawing/2014/main" id="{C58801E8-5A85-6346-9065-B0D9BDBBC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1677" y="-181517"/>
            <a:ext cx="14195354" cy="74858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775B58-AA24-6E40-99A5-F1D0FDE17296}"/>
              </a:ext>
            </a:extLst>
          </p:cNvPr>
          <p:cNvSpPr/>
          <p:nvPr/>
        </p:nvSpPr>
        <p:spPr>
          <a:xfrm>
            <a:off x="-342899" y="-312145"/>
            <a:ext cx="12652130" cy="7170145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F01D45-60D7-204E-88CD-76B629A2E397}"/>
              </a:ext>
            </a:extLst>
          </p:cNvPr>
          <p:cNvSpPr/>
          <p:nvPr/>
        </p:nvSpPr>
        <p:spPr>
          <a:xfrm>
            <a:off x="1039092" y="3429000"/>
            <a:ext cx="1565564" cy="1468581"/>
          </a:xfrm>
          <a:prstGeom prst="rect">
            <a:avLst/>
          </a:prstGeom>
          <a:noFill/>
          <a:ln w="444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E27C0-8B43-4847-9E58-7166F17B6863}"/>
              </a:ext>
            </a:extLst>
          </p:cNvPr>
          <p:cNvSpPr txBox="1"/>
          <p:nvPr/>
        </p:nvSpPr>
        <p:spPr>
          <a:xfrm>
            <a:off x="1607130" y="3747791"/>
            <a:ext cx="665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18EAD-82D8-D647-BDE4-2C8E8DBCA101}"/>
              </a:ext>
            </a:extLst>
          </p:cNvPr>
          <p:cNvSpPr txBox="1"/>
          <p:nvPr/>
        </p:nvSpPr>
        <p:spPr>
          <a:xfrm>
            <a:off x="901331" y="5028209"/>
            <a:ext cx="498328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spc="300">
                <a:solidFill>
                  <a:schemeClr val="bg1"/>
                </a:solidFill>
                <a:ea typeface="Montserrat" charset="0"/>
                <a:cs typeface="Montserrat" charset="0"/>
              </a:rPr>
              <a:t>DATA UNDERSTANDING</a:t>
            </a:r>
            <a:endParaRPr lang="en-US" sz="4800" b="1" spc="300">
              <a:solidFill>
                <a:schemeClr val="bg1"/>
              </a:solidFill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490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C1520A-B1EF-5D4D-88AF-7F956E55CC87}"/>
              </a:ext>
            </a:extLst>
          </p:cNvPr>
          <p:cNvCxnSpPr>
            <a:cxnSpLocks/>
          </p:cNvCxnSpPr>
          <p:nvPr/>
        </p:nvCxnSpPr>
        <p:spPr>
          <a:xfrm flipV="1">
            <a:off x="170121" y="2008436"/>
            <a:ext cx="59207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0C274A-448C-DB48-970B-708A1918011A}"/>
              </a:ext>
            </a:extLst>
          </p:cNvPr>
          <p:cNvSpPr txBox="1"/>
          <p:nvPr/>
        </p:nvSpPr>
        <p:spPr>
          <a:xfrm>
            <a:off x="388554" y="1632588"/>
            <a:ext cx="532925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Flight Status Data</a:t>
            </a:r>
            <a:endParaRPr lang="en-US">
              <a:cs typeface="Calibri" panose="020F0502020204030204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ACBBF1-FA40-6B4B-884B-0E52E7A3B440}"/>
              </a:ext>
            </a:extLst>
          </p:cNvPr>
          <p:cNvCxnSpPr>
            <a:cxnSpLocks/>
          </p:cNvCxnSpPr>
          <p:nvPr/>
        </p:nvCxnSpPr>
        <p:spPr>
          <a:xfrm>
            <a:off x="6180152" y="2248186"/>
            <a:ext cx="0" cy="3796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A47EFE-6BCE-C84B-9146-1B97B122C38F}"/>
              </a:ext>
            </a:extLst>
          </p:cNvPr>
          <p:cNvCxnSpPr>
            <a:cxnSpLocks/>
          </p:cNvCxnSpPr>
          <p:nvPr/>
        </p:nvCxnSpPr>
        <p:spPr>
          <a:xfrm>
            <a:off x="6259132" y="2008435"/>
            <a:ext cx="551364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427831-E269-9549-9145-F50ECD585A55}"/>
              </a:ext>
            </a:extLst>
          </p:cNvPr>
          <p:cNvSpPr txBox="1"/>
          <p:nvPr/>
        </p:nvSpPr>
        <p:spPr>
          <a:xfrm>
            <a:off x="7261764" y="1636925"/>
            <a:ext cx="373279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ATL Weather Data</a:t>
            </a:r>
            <a:endParaRPr lang="en-US">
              <a:cs typeface="Calibri"/>
            </a:endParaRPr>
          </a:p>
        </p:txBody>
      </p:sp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0D7C9065-4912-FB45-A07D-4162B911C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0C093DC-1DAA-3F43-B751-E023761F730B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F7B35C-8893-C948-AA00-BD84F3D9FB96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FC3C66-C9F0-6C4C-888B-B64C4B02DF29}"/>
              </a:ext>
            </a:extLst>
          </p:cNvPr>
          <p:cNvSpPr/>
          <p:nvPr/>
        </p:nvSpPr>
        <p:spPr>
          <a:xfrm>
            <a:off x="1731821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54839F-F8F8-FB43-B4CA-D96D3C293F70}"/>
              </a:ext>
            </a:extLst>
          </p:cNvPr>
          <p:cNvSpPr/>
          <p:nvPr/>
        </p:nvSpPr>
        <p:spPr>
          <a:xfrm>
            <a:off x="5320147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9A39A6-E9E3-4745-B0DF-91435E861BA9}"/>
              </a:ext>
            </a:extLst>
          </p:cNvPr>
          <p:cNvSpPr/>
          <p:nvPr/>
        </p:nvSpPr>
        <p:spPr>
          <a:xfrm>
            <a:off x="7114310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B437D07-5266-E842-AEF6-4BC2B6E5110E}"/>
              </a:ext>
            </a:extLst>
          </p:cNvPr>
          <p:cNvSpPr/>
          <p:nvPr/>
        </p:nvSpPr>
        <p:spPr>
          <a:xfrm>
            <a:off x="8908473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AD6FDB-8A1B-9C42-8E78-9DBB25B67E98}"/>
              </a:ext>
            </a:extLst>
          </p:cNvPr>
          <p:cNvSpPr/>
          <p:nvPr/>
        </p:nvSpPr>
        <p:spPr>
          <a:xfrm>
            <a:off x="3525984" y="6526215"/>
            <a:ext cx="1385455" cy="831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DC4635-E18D-4D33-981E-D3AABF89C175}"/>
              </a:ext>
            </a:extLst>
          </p:cNvPr>
          <p:cNvSpPr txBox="1"/>
          <p:nvPr/>
        </p:nvSpPr>
        <p:spPr>
          <a:xfrm>
            <a:off x="165538" y="2254469"/>
            <a:ext cx="560726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Calibri"/>
              </a:rPr>
              <a:t>Source: </a:t>
            </a:r>
            <a:r>
              <a:rPr lang="en-US">
                <a:cs typeface="Calibri"/>
                <a:hlinkClick r:id="rId4"/>
              </a:rPr>
              <a:t>Bureau of Transportation</a:t>
            </a:r>
            <a:endParaRPr lang="en-US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Calibri"/>
              </a:rPr>
              <a:t>All domestic flights' status from 2017-2019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Calibri"/>
              </a:rPr>
              <a:t>Size: 15.3M data points, 9 features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Calibri"/>
              </a:rPr>
              <a:t>Date, carrier, flight number (route), tail number, origin, destination, departure time block, minutes delayed (for departure), &amp; elapsed time</a:t>
            </a:r>
          </a:p>
          <a:p>
            <a:pPr lvl="1"/>
            <a:endParaRPr lang="en-US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10C10E-ADDC-45EB-BC1E-BE16F0D8B73A}"/>
              </a:ext>
            </a:extLst>
          </p:cNvPr>
          <p:cNvSpPr txBox="1"/>
          <p:nvPr/>
        </p:nvSpPr>
        <p:spPr>
          <a:xfrm>
            <a:off x="6248399" y="2254469"/>
            <a:ext cx="5778061" cy="27238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Calibri"/>
              </a:rPr>
              <a:t>Source: </a:t>
            </a:r>
            <a:r>
              <a:rPr lang="en-US" dirty="0">
                <a:cs typeface="Calibri"/>
                <a:hlinkClick r:id="rId5"/>
              </a:rPr>
              <a:t>National Oceanic Atmospheric Administration</a:t>
            </a:r>
            <a:endParaRPr lang="en-US" dirty="0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Calibri"/>
              </a:rPr>
              <a:t>791 days, 16 features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Calibri"/>
              </a:rPr>
              <a:t>date, snow, precipitation, max/min/average temperature, fog, thunder, tornado, smoke/haze, etc. 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B2F8E-79D9-44ED-A9C8-EF4957BABC18}"/>
              </a:ext>
            </a:extLst>
          </p:cNvPr>
          <p:cNvSpPr txBox="1"/>
          <p:nvPr/>
        </p:nvSpPr>
        <p:spPr>
          <a:xfrm>
            <a:off x="3350817" y="6274941"/>
            <a:ext cx="1747115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b="1">
                <a:solidFill>
                  <a:schemeClr val="accent1">
                    <a:lumMod val="75000"/>
                  </a:schemeClr>
                </a:solidFill>
              </a:rPr>
              <a:t>DATA UNDERSTANDING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4ECCA-96ED-41E0-9E5E-FA8452B69A2B}"/>
              </a:ext>
            </a:extLst>
          </p:cNvPr>
          <p:cNvSpPr txBox="1"/>
          <p:nvPr/>
        </p:nvSpPr>
        <p:spPr>
          <a:xfrm>
            <a:off x="1546501" y="6251466"/>
            <a:ext cx="1744627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b="1">
                <a:solidFill>
                  <a:srgbClr val="A5A5A5"/>
                </a:solidFill>
                <a:cs typeface="Calibri"/>
              </a:rPr>
              <a:t>BUSINESS 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AE94F-BE1A-4D95-822B-C85EAA642910}"/>
              </a:ext>
            </a:extLst>
          </p:cNvPr>
          <p:cNvSpPr txBox="1"/>
          <p:nvPr/>
        </p:nvSpPr>
        <p:spPr>
          <a:xfrm>
            <a:off x="5330103" y="6261803"/>
            <a:ext cx="1365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DATA PREPARATION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E83E6-A06A-451D-9341-19A8138017AC}"/>
              </a:ext>
            </a:extLst>
          </p:cNvPr>
          <p:cNvSpPr txBox="1"/>
          <p:nvPr/>
        </p:nvSpPr>
        <p:spPr>
          <a:xfrm>
            <a:off x="7031426" y="6261803"/>
            <a:ext cx="1536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MODELING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DCB5D9-2AA1-4643-9EA9-1B5D4D5A3624}"/>
              </a:ext>
            </a:extLst>
          </p:cNvPr>
          <p:cNvSpPr txBox="1"/>
          <p:nvPr/>
        </p:nvSpPr>
        <p:spPr>
          <a:xfrm>
            <a:off x="8831322" y="6248665"/>
            <a:ext cx="1536981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ECONOMIC IMPACT</a:t>
            </a:r>
            <a:endParaRPr lang="en-US">
              <a:solidFill>
                <a:schemeClr val="accent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2F710-0455-4CA9-9883-EFE04EF5A30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BF6EAF-C89F-4815-AAE6-0C5EBA2B1305}"/>
              </a:ext>
            </a:extLst>
          </p:cNvPr>
          <p:cNvSpPr txBox="1"/>
          <p:nvPr/>
        </p:nvSpPr>
        <p:spPr>
          <a:xfrm>
            <a:off x="1" y="539874"/>
            <a:ext cx="1214427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spc="300"/>
              <a:t>Data</a:t>
            </a:r>
            <a:r>
              <a:rPr lang="en-US" sz="2800" b="1" spc="300"/>
              <a:t> </a:t>
            </a:r>
            <a:r>
              <a:rPr lang="en-US" sz="2800" spc="300"/>
              <a:t>Composition</a:t>
            </a:r>
            <a:endParaRPr lang="en-US" sz="28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B24E3B8-1CDC-42BE-93AF-C85A7FFEDEE2}"/>
              </a:ext>
            </a:extLst>
          </p:cNvPr>
          <p:cNvSpPr txBox="1"/>
          <p:nvPr/>
        </p:nvSpPr>
        <p:spPr>
          <a:xfrm>
            <a:off x="4668368" y="332621"/>
            <a:ext cx="28151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>
                <a:ea typeface="Montserrat" charset="0"/>
                <a:cs typeface="Montserrat" charset="0"/>
              </a:rPr>
              <a:t>DATA UNDERSTANDING</a:t>
            </a: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F6F38B70-3862-46D4-812C-6E62B2C5E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9749" y="4853243"/>
            <a:ext cx="1142789" cy="1142789"/>
          </a:xfrm>
          <a:prstGeom prst="rect">
            <a:avLst/>
          </a:prstGeom>
        </p:spPr>
      </p:pic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62EF5648-EDDA-473B-A764-6686B33058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944"/>
          <a:stretch/>
        </p:blipFill>
        <p:spPr>
          <a:xfrm>
            <a:off x="4349607" y="4881747"/>
            <a:ext cx="1747115" cy="10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46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7CA922B-36C5-2947-8D30-BC54B1DC38BD}"/>
              </a:ext>
            </a:extLst>
          </p:cNvPr>
          <p:cNvSpPr txBox="1"/>
          <p:nvPr/>
        </p:nvSpPr>
        <p:spPr>
          <a:xfrm>
            <a:off x="1" y="654893"/>
            <a:ext cx="1214427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spc="300">
                <a:cs typeface="Calibri"/>
              </a:rPr>
              <a:t>Delta Airlines at Hartsfield-Jackson Atlanta Airport</a:t>
            </a:r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AD591CB-5FAD-0F46-842F-C022AE032698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rgbClr val="F0C331"/>
          </a:solidFill>
          <a:ln>
            <a:solidFill>
              <a:srgbClr val="F0C3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318E3-9C0E-5E40-9821-7C01EC05D498}"/>
              </a:ext>
            </a:extLst>
          </p:cNvPr>
          <p:cNvSpPr txBox="1"/>
          <p:nvPr/>
        </p:nvSpPr>
        <p:spPr>
          <a:xfrm>
            <a:off x="4668368" y="332621"/>
            <a:ext cx="28151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>
                <a:ea typeface="Montserrat" charset="0"/>
                <a:cs typeface="Montserrat" charset="0"/>
              </a:rPr>
              <a:t>DATA UNDERSTANDING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38039C1-D4F6-7B4D-861B-68D824C5A50D}"/>
              </a:ext>
            </a:extLst>
          </p:cNvPr>
          <p:cNvSpPr/>
          <p:nvPr/>
        </p:nvSpPr>
        <p:spPr>
          <a:xfrm>
            <a:off x="0" y="6785404"/>
            <a:ext cx="12192000" cy="850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E22EE52-B0F8-314A-8D1A-82570AF2CD03}"/>
              </a:ext>
            </a:extLst>
          </p:cNvPr>
          <p:cNvSpPr/>
          <p:nvPr/>
        </p:nvSpPr>
        <p:spPr>
          <a:xfrm>
            <a:off x="0" y="-17587"/>
            <a:ext cx="12192000" cy="850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 descr="Logo, company name&#10;&#10;Description automatically generated">
            <a:extLst>
              <a:ext uri="{FF2B5EF4-FFF2-40B4-BE49-F238E27FC236}">
                <a16:creationId xmlns:a16="http://schemas.microsoft.com/office/drawing/2014/main" id="{8F59ED71-7FD1-9540-8945-1393AE1C4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76" y="109775"/>
            <a:ext cx="638924" cy="3524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BA4005-ABCD-4707-A2B1-27B3DF43DB77}"/>
              </a:ext>
            </a:extLst>
          </p:cNvPr>
          <p:cNvSpPr/>
          <p:nvPr/>
        </p:nvSpPr>
        <p:spPr>
          <a:xfrm>
            <a:off x="1731821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A00D2-4B63-4CB0-A41F-7F9216B8A061}"/>
              </a:ext>
            </a:extLst>
          </p:cNvPr>
          <p:cNvSpPr/>
          <p:nvPr/>
        </p:nvSpPr>
        <p:spPr>
          <a:xfrm>
            <a:off x="5320147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7F5085-E63F-48BB-A57F-2681428E666F}"/>
              </a:ext>
            </a:extLst>
          </p:cNvPr>
          <p:cNvSpPr/>
          <p:nvPr/>
        </p:nvSpPr>
        <p:spPr>
          <a:xfrm>
            <a:off x="7114310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D9406C-43D9-4CBD-9819-DE1CC7880A86}"/>
              </a:ext>
            </a:extLst>
          </p:cNvPr>
          <p:cNvSpPr/>
          <p:nvPr/>
        </p:nvSpPr>
        <p:spPr>
          <a:xfrm>
            <a:off x="8908473" y="6526215"/>
            <a:ext cx="1385455" cy="83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28095A-CD28-4933-9D0A-E1F4A9BE1518}"/>
              </a:ext>
            </a:extLst>
          </p:cNvPr>
          <p:cNvSpPr/>
          <p:nvPr/>
        </p:nvSpPr>
        <p:spPr>
          <a:xfrm>
            <a:off x="3525984" y="6526215"/>
            <a:ext cx="1385455" cy="831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43503-EF38-43F0-9CB7-29DA59AC1CED}"/>
              </a:ext>
            </a:extLst>
          </p:cNvPr>
          <p:cNvSpPr txBox="1"/>
          <p:nvPr/>
        </p:nvSpPr>
        <p:spPr>
          <a:xfrm>
            <a:off x="3350817" y="6274941"/>
            <a:ext cx="1747115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b="1">
                <a:solidFill>
                  <a:schemeClr val="accent1">
                    <a:lumMod val="75000"/>
                  </a:schemeClr>
                </a:solidFill>
              </a:rPr>
              <a:t>DATA 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AFFCF4-3BCF-4C5E-803D-FAAF87F377CA}"/>
              </a:ext>
            </a:extLst>
          </p:cNvPr>
          <p:cNvSpPr txBox="1"/>
          <p:nvPr/>
        </p:nvSpPr>
        <p:spPr>
          <a:xfrm>
            <a:off x="1546501" y="6251466"/>
            <a:ext cx="1744627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b="1">
                <a:solidFill>
                  <a:srgbClr val="A5A5A5"/>
                </a:solidFill>
                <a:cs typeface="Calibri"/>
              </a:rPr>
              <a:t>BUSINESS UNDERSTANDING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7A885C-D39B-4694-82D0-D31031689880}"/>
              </a:ext>
            </a:extLst>
          </p:cNvPr>
          <p:cNvSpPr txBox="1"/>
          <p:nvPr/>
        </p:nvSpPr>
        <p:spPr>
          <a:xfrm>
            <a:off x="5330103" y="6261803"/>
            <a:ext cx="1365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DATA PREPARATION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9EC1F1-1891-4A6D-9CE2-68E0C82891D4}"/>
              </a:ext>
            </a:extLst>
          </p:cNvPr>
          <p:cNvSpPr txBox="1"/>
          <p:nvPr/>
        </p:nvSpPr>
        <p:spPr>
          <a:xfrm>
            <a:off x="7031426" y="6261803"/>
            <a:ext cx="1536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MODELING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34343-7BA7-49A1-9042-10DD116C0A65}"/>
              </a:ext>
            </a:extLst>
          </p:cNvPr>
          <p:cNvSpPr txBox="1"/>
          <p:nvPr/>
        </p:nvSpPr>
        <p:spPr>
          <a:xfrm>
            <a:off x="8831322" y="6248665"/>
            <a:ext cx="1536981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b="1">
                <a:solidFill>
                  <a:schemeClr val="accent3"/>
                </a:solidFill>
              </a:rPr>
              <a:t>ECONOMIC IMPACT</a:t>
            </a:r>
            <a:endParaRPr lang="en-US">
              <a:solidFill>
                <a:schemeClr val="accent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1363F0-7503-4F36-A387-570CFBA5B663}"/>
              </a:ext>
            </a:extLst>
          </p:cNvPr>
          <p:cNvSpPr txBox="1"/>
          <p:nvPr/>
        </p:nvSpPr>
        <p:spPr>
          <a:xfrm>
            <a:off x="199146" y="2330952"/>
            <a:ext cx="6175588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Calibri"/>
              </a:rPr>
              <a:t>Limited computational power requires a smaller dataset (including all airports and airlines creates 400+ dummies which caused problems for classification)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Calibri"/>
              </a:rPr>
              <a:t>Using all airports and airlines gives over-generalized insights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Calibri"/>
              </a:rPr>
              <a:t>Considering the "premium" image of Delta, it should have less delays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Calibri"/>
              </a:rPr>
              <a:t>The hub of Delta is ATL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Calibri"/>
              </a:rPr>
              <a:t>Delta at ATL has clear seasonality patterns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Calibri"/>
              </a:rPr>
              <a:t>Ended up with </a:t>
            </a:r>
            <a:r>
              <a:rPr lang="en-US" sz="1600" dirty="0">
                <a:ea typeface="+mn-lt"/>
                <a:cs typeface="+mn-lt"/>
              </a:rPr>
              <a:t>24K rows for training, 2K for testing</a:t>
            </a:r>
            <a:endParaRPr lang="en-US" sz="1600" dirty="0">
              <a:cs typeface="Calibri"/>
            </a:endParaRPr>
          </a:p>
          <a:p>
            <a:endParaRPr lang="en-US" sz="1600" dirty="0">
              <a:cs typeface="Calibri"/>
            </a:endParaRPr>
          </a:p>
        </p:txBody>
      </p: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85234CE2-15B6-4394-B93B-6445B2970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724" y="2432714"/>
            <a:ext cx="5176930" cy="28482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27CABB-FCEE-48E7-9596-55B7C9535E4C}"/>
              </a:ext>
            </a:extLst>
          </p:cNvPr>
          <p:cNvSpPr txBox="1"/>
          <p:nvPr/>
        </p:nvSpPr>
        <p:spPr>
          <a:xfrm>
            <a:off x="460441" y="1805116"/>
            <a:ext cx="532925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Reasons for Selecting Delta at ATL</a:t>
            </a:r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8CB637-DE22-4D0C-9F4D-AF43C52D5756}"/>
              </a:ext>
            </a:extLst>
          </p:cNvPr>
          <p:cNvCxnSpPr>
            <a:cxnSpLocks/>
          </p:cNvCxnSpPr>
          <p:nvPr/>
        </p:nvCxnSpPr>
        <p:spPr>
          <a:xfrm flipV="1">
            <a:off x="328272" y="2238474"/>
            <a:ext cx="5920732" cy="1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44425F3-D5D1-4C49-BFB3-001D02DD8F9D}"/>
              </a:ext>
            </a:extLst>
          </p:cNvPr>
          <p:cNvCxnSpPr>
            <a:cxnSpLocks/>
          </p:cNvCxnSpPr>
          <p:nvPr/>
        </p:nvCxnSpPr>
        <p:spPr>
          <a:xfrm flipV="1">
            <a:off x="6835351" y="2238474"/>
            <a:ext cx="247" cy="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62FA1-F0F2-6245-A1F2-2609557F748C}"/>
              </a:ext>
            </a:extLst>
          </p:cNvPr>
          <p:cNvCxnSpPr>
            <a:cxnSpLocks/>
          </p:cNvCxnSpPr>
          <p:nvPr/>
        </p:nvCxnSpPr>
        <p:spPr>
          <a:xfrm>
            <a:off x="6705602" y="2227409"/>
            <a:ext cx="4950279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98F156-09D9-4568-8628-DC49B93BE8E4}"/>
              </a:ext>
            </a:extLst>
          </p:cNvPr>
          <p:cNvSpPr txBox="1"/>
          <p:nvPr/>
        </p:nvSpPr>
        <p:spPr>
          <a:xfrm>
            <a:off x="6626625" y="1865274"/>
            <a:ext cx="532925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Year-Month Trend at ATL</a:t>
            </a:r>
          </a:p>
        </p:txBody>
      </p:sp>
    </p:spTree>
    <p:extLst>
      <p:ext uri="{BB962C8B-B14F-4D97-AF65-F5344CB8AC3E}">
        <p14:creationId xmlns:p14="http://schemas.microsoft.com/office/powerpoint/2010/main" val="3722360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2258</Words>
  <Application>Microsoft Macintosh PowerPoint</Application>
  <PresentationFormat>Widescreen</PresentationFormat>
  <Paragraphs>652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Carlson, Liam</dc:creator>
  <cp:lastModifiedBy>Kim, Kyu</cp:lastModifiedBy>
  <cp:revision>1</cp:revision>
  <dcterms:created xsi:type="dcterms:W3CDTF">2021-04-14T23:45:56Z</dcterms:created>
  <dcterms:modified xsi:type="dcterms:W3CDTF">2021-10-04T03:25:21Z</dcterms:modified>
</cp:coreProperties>
</file>